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9.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84" r:id="rId1"/>
  </p:sldMasterIdLst>
  <p:notesMasterIdLst>
    <p:notesMasterId r:id="rId97"/>
  </p:notesMasterIdLst>
  <p:sldIdLst>
    <p:sldId id="329" r:id="rId2"/>
    <p:sldId id="337" r:id="rId3"/>
    <p:sldId id="256" r:id="rId4"/>
    <p:sldId id="347" r:id="rId5"/>
    <p:sldId id="257" r:id="rId6"/>
    <p:sldId id="258" r:id="rId7"/>
    <p:sldId id="346" r:id="rId8"/>
    <p:sldId id="259" r:id="rId9"/>
    <p:sldId id="260" r:id="rId10"/>
    <p:sldId id="261" r:id="rId11"/>
    <p:sldId id="262" r:id="rId12"/>
    <p:sldId id="263" r:id="rId13"/>
    <p:sldId id="340" r:id="rId14"/>
    <p:sldId id="349" r:id="rId15"/>
    <p:sldId id="264" r:id="rId16"/>
    <p:sldId id="265" r:id="rId17"/>
    <p:sldId id="266" r:id="rId18"/>
    <p:sldId id="267" r:id="rId19"/>
    <p:sldId id="268" r:id="rId20"/>
    <p:sldId id="341" r:id="rId21"/>
    <p:sldId id="269" r:id="rId22"/>
    <p:sldId id="270" r:id="rId23"/>
    <p:sldId id="352" r:id="rId24"/>
    <p:sldId id="351" r:id="rId25"/>
    <p:sldId id="342" r:id="rId26"/>
    <p:sldId id="271" r:id="rId27"/>
    <p:sldId id="272" r:id="rId28"/>
    <p:sldId id="273" r:id="rId29"/>
    <p:sldId id="343" r:id="rId30"/>
    <p:sldId id="275" r:id="rId31"/>
    <p:sldId id="276" r:id="rId32"/>
    <p:sldId id="274" r:id="rId33"/>
    <p:sldId id="277" r:id="rId34"/>
    <p:sldId id="278" r:id="rId35"/>
    <p:sldId id="344" r:id="rId36"/>
    <p:sldId id="279" r:id="rId37"/>
    <p:sldId id="280" r:id="rId38"/>
    <p:sldId id="281" r:id="rId39"/>
    <p:sldId id="338" r:id="rId40"/>
    <p:sldId id="289" r:id="rId41"/>
    <p:sldId id="290" r:id="rId42"/>
    <p:sldId id="282" r:id="rId43"/>
    <p:sldId id="283" r:id="rId44"/>
    <p:sldId id="284" r:id="rId45"/>
    <p:sldId id="285" r:id="rId46"/>
    <p:sldId id="286" r:id="rId47"/>
    <p:sldId id="287" r:id="rId48"/>
    <p:sldId id="288" r:id="rId49"/>
    <p:sldId id="291" r:id="rId50"/>
    <p:sldId id="292" r:id="rId51"/>
    <p:sldId id="339" r:id="rId52"/>
    <p:sldId id="293" r:id="rId53"/>
    <p:sldId id="294" r:id="rId54"/>
    <p:sldId id="295" r:id="rId55"/>
    <p:sldId id="296" r:id="rId56"/>
    <p:sldId id="297" r:id="rId57"/>
    <p:sldId id="298" r:id="rId58"/>
    <p:sldId id="299" r:id="rId59"/>
    <p:sldId id="300" r:id="rId60"/>
    <p:sldId id="301" r:id="rId61"/>
    <p:sldId id="302" r:id="rId62"/>
    <p:sldId id="303" r:id="rId63"/>
    <p:sldId id="304" r:id="rId64"/>
    <p:sldId id="305" r:id="rId65"/>
    <p:sldId id="306" r:id="rId66"/>
    <p:sldId id="307" r:id="rId67"/>
    <p:sldId id="308" r:id="rId68"/>
    <p:sldId id="309" r:id="rId69"/>
    <p:sldId id="310" r:id="rId70"/>
    <p:sldId id="311" r:id="rId71"/>
    <p:sldId id="312" r:id="rId72"/>
    <p:sldId id="317" r:id="rId73"/>
    <p:sldId id="323" r:id="rId74"/>
    <p:sldId id="345" r:id="rId75"/>
    <p:sldId id="313" r:id="rId76"/>
    <p:sldId id="314" r:id="rId77"/>
    <p:sldId id="315" r:id="rId78"/>
    <p:sldId id="348" r:id="rId79"/>
    <p:sldId id="316" r:id="rId80"/>
    <p:sldId id="319" r:id="rId81"/>
    <p:sldId id="320" r:id="rId82"/>
    <p:sldId id="321" r:id="rId83"/>
    <p:sldId id="322" r:id="rId84"/>
    <p:sldId id="324" r:id="rId85"/>
    <p:sldId id="325" r:id="rId86"/>
    <p:sldId id="326" r:id="rId87"/>
    <p:sldId id="327" r:id="rId88"/>
    <p:sldId id="328" r:id="rId89"/>
    <p:sldId id="330" r:id="rId90"/>
    <p:sldId id="331" r:id="rId91"/>
    <p:sldId id="332" r:id="rId92"/>
    <p:sldId id="333" r:id="rId93"/>
    <p:sldId id="334" r:id="rId94"/>
    <p:sldId id="335" r:id="rId95"/>
    <p:sldId id="336" r:id="rId96"/>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84380"/>
    <p:restoredTop sz="94660"/>
  </p:normalViewPr>
  <p:slideViewPr>
    <p:cSldViewPr>
      <p:cViewPr varScale="1">
        <p:scale>
          <a:sx n="72" d="100"/>
          <a:sy n="72" d="100"/>
        </p:scale>
        <p:origin x="-110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1720B94F-BF66-4F3A-A185-CF6130663F6C}" type="datetimeFigureOut">
              <a:rPr lang="ar-SA" smtClean="0"/>
              <a:pPr/>
              <a:t>05/15/1435</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C5E29769-0479-46A0-AC0C-5E7D289126B3}" type="slidenum">
              <a:rPr lang="ar-SA" smtClean="0"/>
              <a:pPr/>
              <a:t>‹#›</a:t>
            </a:fld>
            <a:endParaRPr lang="ar-SA"/>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Ref idx="1001">
        <a:schemeClr val="bg1"/>
      </p:bgRef>
    </p:bg>
    <p:spTree>
      <p:nvGrpSpPr>
        <p:cNvPr id="1" name=""/>
        <p:cNvGrpSpPr/>
        <p:nvPr/>
      </p:nvGrpSpPr>
      <p:grpSpPr>
        <a:xfrm>
          <a:off x="0" y="0"/>
          <a:ext cx="0" cy="0"/>
          <a:chOff x="0" y="0"/>
          <a:chExt cx="0" cy="0"/>
        </a:xfrm>
      </p:grpSpPr>
      <p:sp>
        <p:nvSpPr>
          <p:cNvPr id="8" name="عنوان 7"/>
          <p:cNvSpPr>
            <a:spLocks noGrp="1"/>
          </p:cNvSpPr>
          <p:nvPr>
            <p:ph type="ctrTitle"/>
          </p:nvPr>
        </p:nvSpPr>
        <p:spPr>
          <a:xfrm>
            <a:off x="2286000" y="3124200"/>
            <a:ext cx="6172200" cy="1894362"/>
          </a:xfrm>
        </p:spPr>
        <p:txBody>
          <a:bodyPr/>
          <a:lstStyle>
            <a:lvl1pPr>
              <a:defRPr b="1"/>
            </a:lvl1pPr>
          </a:lstStyle>
          <a:p>
            <a:r>
              <a:rPr kumimoji="0" lang="ar-SA" smtClean="0"/>
              <a:t>انقر لتحرير نمط العنوان الرئيسي</a:t>
            </a:r>
            <a:endParaRPr kumimoji="0" lang="en-US"/>
          </a:p>
        </p:txBody>
      </p:sp>
      <p:sp>
        <p:nvSpPr>
          <p:cNvPr id="9" name="عنوان فرعي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28" name="عنصر نائب للتاريخ 27"/>
          <p:cNvSpPr>
            <a:spLocks noGrp="1"/>
          </p:cNvSpPr>
          <p:nvPr>
            <p:ph type="dt" sz="half" idx="10"/>
          </p:nvPr>
        </p:nvSpPr>
        <p:spPr bwMode="auto">
          <a:xfrm rot="5400000">
            <a:off x="7764621" y="1174097"/>
            <a:ext cx="2286000" cy="381000"/>
          </a:xfrm>
        </p:spPr>
        <p:txBody>
          <a:bodyPr/>
          <a:lstStyle/>
          <a:p>
            <a:fld id="{B4EDC208-C1F7-4B8B-8399-29548EA20531}" type="datetimeFigureOut">
              <a:rPr lang="ar-SA" smtClean="0"/>
              <a:pPr/>
              <a:t>05/15/1435</a:t>
            </a:fld>
            <a:endParaRPr lang="ar-SA"/>
          </a:p>
        </p:txBody>
      </p:sp>
      <p:sp>
        <p:nvSpPr>
          <p:cNvPr id="17" name="عنصر نائب للتذييل 16"/>
          <p:cNvSpPr>
            <a:spLocks noGrp="1"/>
          </p:cNvSpPr>
          <p:nvPr>
            <p:ph type="ftr" sz="quarter" idx="11"/>
          </p:nvPr>
        </p:nvSpPr>
        <p:spPr bwMode="auto">
          <a:xfrm rot="5400000">
            <a:off x="7077269" y="4181669"/>
            <a:ext cx="3657600" cy="384048"/>
          </a:xfrm>
        </p:spPr>
        <p:txBody>
          <a:bodyPr/>
          <a:lstStyle/>
          <a:p>
            <a:endParaRPr lang="ar-SA"/>
          </a:p>
        </p:txBody>
      </p:sp>
      <p:sp>
        <p:nvSpPr>
          <p:cNvPr id="10" name="مستطيل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مستطيل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مستطيل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مستطيل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رابط مستقيم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رابط مستقيم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رابط مستقيم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رابط مستقيم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رابط مستقيم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رابط مستقيم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مستطيل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شكل بيضاوي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شكل بيضاوي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شكل بيضاوي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شكل بيضاوي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شكل بيضاوي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عنصر نائب لرقم الشريحة 28"/>
          <p:cNvSpPr>
            <a:spLocks noGrp="1"/>
          </p:cNvSpPr>
          <p:nvPr>
            <p:ph type="sldNum" sz="quarter" idx="12"/>
          </p:nvPr>
        </p:nvSpPr>
        <p:spPr bwMode="auto">
          <a:xfrm>
            <a:off x="1325544" y="4928702"/>
            <a:ext cx="609600" cy="517524"/>
          </a:xfrm>
        </p:spPr>
        <p:txBody>
          <a:bodyPr/>
          <a:lstStyle/>
          <a:p>
            <a:fld id="{386D2BFF-5E2B-4395-A61E-6BF3F767CFF2}" type="slidenum">
              <a:rPr lang="ar-SA" smtClean="0"/>
              <a:pPr/>
              <a:t>‹#›</a:t>
            </a:fld>
            <a:endParaRPr lang="ar-SA"/>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B4EDC208-C1F7-4B8B-8399-29548EA20531}" type="datetimeFigureOut">
              <a:rPr lang="ar-SA" smtClean="0"/>
              <a:pPr/>
              <a:t>05/15/1435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386D2BFF-5E2B-4395-A61E-6BF3F767CFF2}"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9"/>
            <a:ext cx="1676400" cy="5851525"/>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B4EDC208-C1F7-4B8B-8399-29548EA20531}" type="datetimeFigureOut">
              <a:rPr lang="ar-SA" smtClean="0"/>
              <a:pPr/>
              <a:t>05/15/1435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386D2BFF-5E2B-4395-A61E-6BF3F767CFF2}"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8" name="عنصر نائب للمحتوى 7"/>
          <p:cNvSpPr>
            <a:spLocks noGrp="1"/>
          </p:cNvSpPr>
          <p:nvPr>
            <p:ph sz="quarter" idx="1"/>
          </p:nvPr>
        </p:nvSpPr>
        <p:spPr>
          <a:xfrm>
            <a:off x="457200" y="1600200"/>
            <a:ext cx="7467600" cy="4873752"/>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4"/>
          </p:nvPr>
        </p:nvSpPr>
        <p:spPr/>
        <p:txBody>
          <a:bodyPr rtlCol="0"/>
          <a:lstStyle/>
          <a:p>
            <a:fld id="{B4EDC208-C1F7-4B8B-8399-29548EA20531}" type="datetimeFigureOut">
              <a:rPr lang="ar-SA" smtClean="0"/>
              <a:pPr/>
              <a:t>05/15/1435</a:t>
            </a:fld>
            <a:endParaRPr lang="ar-SA"/>
          </a:p>
        </p:txBody>
      </p:sp>
      <p:sp>
        <p:nvSpPr>
          <p:cNvPr id="9" name="عنصر نائب لرقم الشريحة 8"/>
          <p:cNvSpPr>
            <a:spLocks noGrp="1"/>
          </p:cNvSpPr>
          <p:nvPr>
            <p:ph type="sldNum" sz="quarter" idx="15"/>
          </p:nvPr>
        </p:nvSpPr>
        <p:spPr/>
        <p:txBody>
          <a:bodyPr rtlCol="0"/>
          <a:lstStyle/>
          <a:p>
            <a:fld id="{386D2BFF-5E2B-4395-A61E-6BF3F767CFF2}" type="slidenum">
              <a:rPr lang="ar-SA" smtClean="0"/>
              <a:pPr/>
              <a:t>‹#›</a:t>
            </a:fld>
            <a:endParaRPr lang="ar-SA"/>
          </a:p>
        </p:txBody>
      </p:sp>
      <p:sp>
        <p:nvSpPr>
          <p:cNvPr id="10" name="عنصر نائب للتذييل 9"/>
          <p:cNvSpPr>
            <a:spLocks noGrp="1"/>
          </p:cNvSpPr>
          <p:nvPr>
            <p:ph type="ftr" sz="quarter" idx="16"/>
          </p:nvPr>
        </p:nvSpPr>
        <p:spPr/>
        <p:txBody>
          <a:bodyPr rtlCol="0"/>
          <a:lstStyle/>
          <a:p>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Ref idx="1001">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2286000" y="2895600"/>
            <a:ext cx="6172200" cy="2053590"/>
          </a:xfrm>
        </p:spPr>
        <p:txBody>
          <a:bodyPr/>
          <a:lstStyle>
            <a:lvl1pPr algn="l">
              <a:buNone/>
              <a:defRPr sz="3000" b="1" cap="small" baseline="0"/>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bwMode="auto">
          <a:xfrm rot="5400000">
            <a:off x="7763256" y="1170432"/>
            <a:ext cx="2286000" cy="381000"/>
          </a:xfrm>
        </p:spPr>
        <p:txBody>
          <a:bodyPr/>
          <a:lstStyle/>
          <a:p>
            <a:fld id="{B4EDC208-C1F7-4B8B-8399-29548EA20531}" type="datetimeFigureOut">
              <a:rPr lang="ar-SA" smtClean="0"/>
              <a:pPr/>
              <a:t>05/15/1435</a:t>
            </a:fld>
            <a:endParaRPr lang="ar-SA"/>
          </a:p>
        </p:txBody>
      </p:sp>
      <p:sp>
        <p:nvSpPr>
          <p:cNvPr id="5" name="عنصر نائب للتذييل 4"/>
          <p:cNvSpPr>
            <a:spLocks noGrp="1"/>
          </p:cNvSpPr>
          <p:nvPr>
            <p:ph type="ftr" sz="quarter" idx="11"/>
          </p:nvPr>
        </p:nvSpPr>
        <p:spPr bwMode="auto">
          <a:xfrm rot="5400000">
            <a:off x="7077456" y="4178808"/>
            <a:ext cx="3657600" cy="384048"/>
          </a:xfrm>
        </p:spPr>
        <p:txBody>
          <a:bodyPr/>
          <a:lstStyle/>
          <a:p>
            <a:endParaRPr lang="ar-SA"/>
          </a:p>
        </p:txBody>
      </p:sp>
      <p:sp>
        <p:nvSpPr>
          <p:cNvPr id="9" name="مستطيل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مستطيل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مستطيل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مستطيل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رابط مستقيم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رابط مستقيم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رابط مستقيم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رابط مستقيم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رابط مستقيم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مستطيل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شكل بيضاوي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شكل بيضاوي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شكل بيضاوي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شكل بيضاوي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شكل بيضاوي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رابط مستقيم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عنصر نائب لرقم الشريحة 5"/>
          <p:cNvSpPr>
            <a:spLocks noGrp="1"/>
          </p:cNvSpPr>
          <p:nvPr>
            <p:ph type="sldNum" sz="quarter" idx="12"/>
          </p:nvPr>
        </p:nvSpPr>
        <p:spPr bwMode="auto">
          <a:xfrm>
            <a:off x="1340616" y="4928702"/>
            <a:ext cx="609600" cy="517524"/>
          </a:xfrm>
        </p:spPr>
        <p:txBody>
          <a:bodyPr/>
          <a:lstStyle/>
          <a:p>
            <a:fld id="{386D2BFF-5E2B-4395-A61E-6BF3F767CFF2}" type="slidenum">
              <a:rPr lang="ar-SA" smtClean="0"/>
              <a:pPr/>
              <a:t>‹#›</a:t>
            </a:fld>
            <a:endParaRPr lang="ar-SA"/>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5" name="عنصر نائب للتاريخ 4"/>
          <p:cNvSpPr>
            <a:spLocks noGrp="1"/>
          </p:cNvSpPr>
          <p:nvPr>
            <p:ph type="dt" sz="half" idx="10"/>
          </p:nvPr>
        </p:nvSpPr>
        <p:spPr/>
        <p:txBody>
          <a:bodyPr/>
          <a:lstStyle/>
          <a:p>
            <a:fld id="{B4EDC208-C1F7-4B8B-8399-29548EA20531}" type="datetimeFigureOut">
              <a:rPr lang="ar-SA" smtClean="0"/>
              <a:pPr/>
              <a:t>05/15/1435</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386D2BFF-5E2B-4395-A61E-6BF3F767CFF2}" type="slidenum">
              <a:rPr lang="ar-SA" smtClean="0"/>
              <a:pPr/>
              <a:t>‹#›</a:t>
            </a:fld>
            <a:endParaRPr lang="ar-SA"/>
          </a:p>
        </p:txBody>
      </p:sp>
      <p:sp>
        <p:nvSpPr>
          <p:cNvPr id="9" name="عنصر نائب للمحتوى 8"/>
          <p:cNvSpPr>
            <a:spLocks noGrp="1"/>
          </p:cNvSpPr>
          <p:nvPr>
            <p:ph sz="quarter" idx="1"/>
          </p:nvPr>
        </p:nvSpPr>
        <p:spPr>
          <a:xfrm>
            <a:off x="457200" y="1600200"/>
            <a:ext cx="3657600" cy="45720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1" name="عنصر نائب للمحتوى 10"/>
          <p:cNvSpPr>
            <a:spLocks noGrp="1"/>
          </p:cNvSpPr>
          <p:nvPr>
            <p:ph sz="quarter" idx="2"/>
          </p:nvPr>
        </p:nvSpPr>
        <p:spPr>
          <a:xfrm>
            <a:off x="4270248" y="1600200"/>
            <a:ext cx="3657600" cy="45720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7543800" cy="1143000"/>
          </a:xfrm>
        </p:spPr>
        <p:txBody>
          <a:bodyPr anchor="b"/>
          <a:lstStyle>
            <a:lvl1pPr>
              <a:defRPr/>
            </a:lvl1pPr>
          </a:lstStyle>
          <a:p>
            <a:r>
              <a:rPr kumimoji="0" lang="ar-SA" smtClean="0"/>
              <a:t>انقر لتحرير نمط العنوان الرئيسي</a:t>
            </a:r>
            <a:endParaRPr kumimoji="0" lang="en-US"/>
          </a:p>
        </p:txBody>
      </p:sp>
      <p:sp>
        <p:nvSpPr>
          <p:cNvPr id="7" name="عنصر نائب للتاريخ 6"/>
          <p:cNvSpPr>
            <a:spLocks noGrp="1"/>
          </p:cNvSpPr>
          <p:nvPr>
            <p:ph type="dt" sz="half" idx="10"/>
          </p:nvPr>
        </p:nvSpPr>
        <p:spPr/>
        <p:txBody>
          <a:bodyPr/>
          <a:lstStyle/>
          <a:p>
            <a:fld id="{B4EDC208-C1F7-4B8B-8399-29548EA20531}" type="datetimeFigureOut">
              <a:rPr lang="ar-SA" smtClean="0"/>
              <a:pPr/>
              <a:t>05/15/1435</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386D2BFF-5E2B-4395-A61E-6BF3F767CFF2}" type="slidenum">
              <a:rPr lang="ar-SA" smtClean="0"/>
              <a:pPr/>
              <a:t>‹#›</a:t>
            </a:fld>
            <a:endParaRPr lang="ar-SA"/>
          </a:p>
        </p:txBody>
      </p:sp>
      <p:sp>
        <p:nvSpPr>
          <p:cNvPr id="11" name="عنصر نائب للمحتوى 10"/>
          <p:cNvSpPr>
            <a:spLocks noGrp="1"/>
          </p:cNvSpPr>
          <p:nvPr>
            <p:ph sz="quarter" idx="2"/>
          </p:nvPr>
        </p:nvSpPr>
        <p:spPr>
          <a:xfrm>
            <a:off x="457200" y="2362200"/>
            <a:ext cx="3657600" cy="38862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3" name="عنصر نائب للمحتوى 12"/>
          <p:cNvSpPr>
            <a:spLocks noGrp="1"/>
          </p:cNvSpPr>
          <p:nvPr>
            <p:ph sz="quarter" idx="4"/>
          </p:nvPr>
        </p:nvSpPr>
        <p:spPr>
          <a:xfrm>
            <a:off x="4371975" y="2362200"/>
            <a:ext cx="3657600" cy="38862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2" name="عنصر نائب للنص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ar-SA" smtClean="0"/>
              <a:t>انقر لتحرير أنماط النص الرئيسي</a:t>
            </a:r>
          </a:p>
        </p:txBody>
      </p:sp>
      <p:sp>
        <p:nvSpPr>
          <p:cNvPr id="14" name="عنصر نائب للنص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ar-SA" smtClean="0"/>
              <a:t>انقر لتحرير أنماط النص الرئيسي</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6" name="عنصر نائب للتاريخ 5"/>
          <p:cNvSpPr>
            <a:spLocks noGrp="1"/>
          </p:cNvSpPr>
          <p:nvPr>
            <p:ph type="dt" sz="half" idx="10"/>
          </p:nvPr>
        </p:nvSpPr>
        <p:spPr/>
        <p:txBody>
          <a:bodyPr rtlCol="0"/>
          <a:lstStyle/>
          <a:p>
            <a:fld id="{B4EDC208-C1F7-4B8B-8399-29548EA20531}" type="datetimeFigureOut">
              <a:rPr lang="ar-SA" smtClean="0"/>
              <a:pPr/>
              <a:t>05/15/1435</a:t>
            </a:fld>
            <a:endParaRPr lang="ar-SA"/>
          </a:p>
        </p:txBody>
      </p:sp>
      <p:sp>
        <p:nvSpPr>
          <p:cNvPr id="7" name="عنصر نائب لرقم الشريحة 6"/>
          <p:cNvSpPr>
            <a:spLocks noGrp="1"/>
          </p:cNvSpPr>
          <p:nvPr>
            <p:ph type="sldNum" sz="quarter" idx="11"/>
          </p:nvPr>
        </p:nvSpPr>
        <p:spPr/>
        <p:txBody>
          <a:bodyPr rtlCol="0"/>
          <a:lstStyle/>
          <a:p>
            <a:fld id="{386D2BFF-5E2B-4395-A61E-6BF3F767CFF2}" type="slidenum">
              <a:rPr lang="ar-SA" smtClean="0"/>
              <a:pPr/>
              <a:t>‹#›</a:t>
            </a:fld>
            <a:endParaRPr lang="ar-SA"/>
          </a:p>
        </p:txBody>
      </p:sp>
      <p:sp>
        <p:nvSpPr>
          <p:cNvPr id="8" name="عنصر نائب للتذييل 7"/>
          <p:cNvSpPr>
            <a:spLocks noGrp="1"/>
          </p:cNvSpPr>
          <p:nvPr>
            <p:ph type="ftr" sz="quarter" idx="12"/>
          </p:nvPr>
        </p:nvSpPr>
        <p:spPr/>
        <p:txBody>
          <a:bodyPr rtlCol="0"/>
          <a:lstStyle/>
          <a:p>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B4EDC208-C1F7-4B8B-8399-29548EA20531}" type="datetimeFigureOut">
              <a:rPr lang="ar-SA" smtClean="0"/>
              <a:pPr/>
              <a:t>05/15/1435</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386D2BFF-5E2B-4395-A61E-6BF3F767CFF2}"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bg>
      <p:bgRef idx="1001">
        <a:schemeClr val="bg1"/>
      </p:bgRef>
    </p:bg>
    <p:spTree>
      <p:nvGrpSpPr>
        <p:cNvPr id="1" name=""/>
        <p:cNvGrpSpPr/>
        <p:nvPr/>
      </p:nvGrpSpPr>
      <p:grpSpPr>
        <a:xfrm>
          <a:off x="0" y="0"/>
          <a:ext cx="0" cy="0"/>
          <a:chOff x="0" y="0"/>
          <a:chExt cx="0" cy="0"/>
        </a:xfrm>
      </p:grpSpPr>
      <p:sp>
        <p:nvSpPr>
          <p:cNvPr id="10" name="رابط مستقيم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عنوان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ar-SA" smtClean="0"/>
              <a:t>انقر لتحرير أنماط النص الرئيسي</a:t>
            </a:r>
          </a:p>
        </p:txBody>
      </p:sp>
      <p:sp>
        <p:nvSpPr>
          <p:cNvPr id="8" name="رابط مستقيم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رابط مستقيم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رابط مستقيم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مستطيل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رابط مستقيم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شكل بيضاوي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عنصر نائب للمحتوى 17"/>
          <p:cNvSpPr>
            <a:spLocks noGrp="1"/>
          </p:cNvSpPr>
          <p:nvPr>
            <p:ph sz="quarter" idx="1"/>
          </p:nvPr>
        </p:nvSpPr>
        <p:spPr>
          <a:xfrm>
            <a:off x="304800" y="274320"/>
            <a:ext cx="5638800" cy="6327648"/>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21" name="عنصر نائب للتاريخ 20"/>
          <p:cNvSpPr>
            <a:spLocks noGrp="1"/>
          </p:cNvSpPr>
          <p:nvPr>
            <p:ph type="dt" sz="half" idx="14"/>
          </p:nvPr>
        </p:nvSpPr>
        <p:spPr/>
        <p:txBody>
          <a:bodyPr rtlCol="0"/>
          <a:lstStyle/>
          <a:p>
            <a:fld id="{B4EDC208-C1F7-4B8B-8399-29548EA20531}" type="datetimeFigureOut">
              <a:rPr lang="ar-SA" smtClean="0"/>
              <a:pPr/>
              <a:t>05/15/1435</a:t>
            </a:fld>
            <a:endParaRPr lang="ar-SA"/>
          </a:p>
        </p:txBody>
      </p:sp>
      <p:sp>
        <p:nvSpPr>
          <p:cNvPr id="22" name="عنصر نائب لرقم الشريحة 21"/>
          <p:cNvSpPr>
            <a:spLocks noGrp="1"/>
          </p:cNvSpPr>
          <p:nvPr>
            <p:ph type="sldNum" sz="quarter" idx="15"/>
          </p:nvPr>
        </p:nvSpPr>
        <p:spPr/>
        <p:txBody>
          <a:bodyPr rtlCol="0"/>
          <a:lstStyle/>
          <a:p>
            <a:fld id="{386D2BFF-5E2B-4395-A61E-6BF3F767CFF2}" type="slidenum">
              <a:rPr lang="ar-SA" smtClean="0"/>
              <a:pPr/>
              <a:t>‹#›</a:t>
            </a:fld>
            <a:endParaRPr lang="ar-SA"/>
          </a:p>
        </p:txBody>
      </p:sp>
      <p:sp>
        <p:nvSpPr>
          <p:cNvPr id="23" name="عنصر نائب للتذييل 22"/>
          <p:cNvSpPr>
            <a:spLocks noGrp="1"/>
          </p:cNvSpPr>
          <p:nvPr>
            <p:ph type="ftr" sz="quarter" idx="16"/>
          </p:nvPr>
        </p:nvSpPr>
        <p:spPr/>
        <p:txBody>
          <a:bodyPr rtlCol="0"/>
          <a:lstStyle/>
          <a:p>
            <a:endParaRPr lang="ar-SA"/>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رابط مستقيم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شكل بيضاوي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عنوان 1"/>
          <p:cNvSpPr>
            <a:spLocks noGrp="1"/>
          </p:cNvSpPr>
          <p:nvPr>
            <p:ph type="title"/>
          </p:nvPr>
        </p:nvSpPr>
        <p:spPr>
          <a:xfrm rot="5400000">
            <a:off x="3350133" y="3200400"/>
            <a:ext cx="6309360" cy="457200"/>
          </a:xfrm>
        </p:spPr>
        <p:txBody>
          <a:bodyPr anchor="b"/>
          <a:lstStyle>
            <a:lvl1pPr algn="l">
              <a:buNone/>
              <a:defRPr sz="2000" b="1"/>
            </a:lvl1pPr>
          </a:lstStyle>
          <a:p>
            <a:r>
              <a:rPr kumimoji="0" lang="ar-SA" smtClean="0"/>
              <a:t>انقر لتحرير نمط العنوان الرئيسي</a:t>
            </a:r>
            <a:endParaRPr kumimoji="0" lang="en-US"/>
          </a:p>
        </p:txBody>
      </p:sp>
      <p:sp>
        <p:nvSpPr>
          <p:cNvPr id="3" name="عنصر نائب للصورة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ar-SA" smtClean="0"/>
              <a:t>انقر فوق الرمز لإضافة صورة</a:t>
            </a:r>
            <a:endParaRPr kumimoji="0" lang="en-US" dirty="0"/>
          </a:p>
        </p:txBody>
      </p:sp>
      <p:sp>
        <p:nvSpPr>
          <p:cNvPr id="4" name="عنصر نائب للنص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10" name="رابط مستقيم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مستطيل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رابط مستقيم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رابط مستقيم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رابط مستقيم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عنصر نائب للتاريخ 16"/>
          <p:cNvSpPr>
            <a:spLocks noGrp="1"/>
          </p:cNvSpPr>
          <p:nvPr>
            <p:ph type="dt" sz="half" idx="10"/>
          </p:nvPr>
        </p:nvSpPr>
        <p:spPr/>
        <p:txBody>
          <a:bodyPr rtlCol="0"/>
          <a:lstStyle/>
          <a:p>
            <a:fld id="{B4EDC208-C1F7-4B8B-8399-29548EA20531}" type="datetimeFigureOut">
              <a:rPr lang="ar-SA" smtClean="0"/>
              <a:pPr/>
              <a:t>05/15/1435</a:t>
            </a:fld>
            <a:endParaRPr lang="ar-SA"/>
          </a:p>
        </p:txBody>
      </p:sp>
      <p:sp>
        <p:nvSpPr>
          <p:cNvPr id="18" name="عنصر نائب لرقم الشريحة 17"/>
          <p:cNvSpPr>
            <a:spLocks noGrp="1"/>
          </p:cNvSpPr>
          <p:nvPr>
            <p:ph type="sldNum" sz="quarter" idx="11"/>
          </p:nvPr>
        </p:nvSpPr>
        <p:spPr/>
        <p:txBody>
          <a:bodyPr rtlCol="0"/>
          <a:lstStyle/>
          <a:p>
            <a:fld id="{386D2BFF-5E2B-4395-A61E-6BF3F767CFF2}" type="slidenum">
              <a:rPr lang="ar-SA" smtClean="0"/>
              <a:pPr/>
              <a:t>‹#›</a:t>
            </a:fld>
            <a:endParaRPr lang="ar-SA"/>
          </a:p>
        </p:txBody>
      </p:sp>
      <p:sp>
        <p:nvSpPr>
          <p:cNvPr id="21" name="عنصر نائب للتذييل 20"/>
          <p:cNvSpPr>
            <a:spLocks noGrp="1"/>
          </p:cNvSpPr>
          <p:nvPr>
            <p:ph type="ftr" sz="quarter" idx="12"/>
          </p:nvPr>
        </p:nvSpPr>
        <p:spPr/>
        <p:txBody>
          <a:bodyPr rtlCol="0"/>
          <a:lstStyle/>
          <a:p>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رابط مستقيم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عنصر نائب للعنوان 21"/>
          <p:cNvSpPr>
            <a:spLocks noGrp="1"/>
          </p:cNvSpPr>
          <p:nvPr>
            <p:ph type="title"/>
          </p:nvPr>
        </p:nvSpPr>
        <p:spPr>
          <a:xfrm>
            <a:off x="457200" y="274638"/>
            <a:ext cx="7467600" cy="1143000"/>
          </a:xfrm>
          <a:prstGeom prst="rect">
            <a:avLst/>
          </a:prstGeom>
        </p:spPr>
        <p:txBody>
          <a:bodyPr vert="horz" anchor="b">
            <a:normAutofit/>
          </a:bodyPr>
          <a:lstStyle/>
          <a:p>
            <a:r>
              <a:rPr kumimoji="0" lang="ar-SA" smtClean="0"/>
              <a:t>انقر لتحرير نمط العنوان الرئيسي</a:t>
            </a:r>
            <a:endParaRPr kumimoji="0" lang="en-US"/>
          </a:p>
        </p:txBody>
      </p:sp>
      <p:sp>
        <p:nvSpPr>
          <p:cNvPr id="13" name="عنصر نائب للنص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4" name="عنصر نائب للتاريخ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B4EDC208-C1F7-4B8B-8399-29548EA20531}" type="datetimeFigureOut">
              <a:rPr lang="ar-SA" smtClean="0"/>
              <a:pPr/>
              <a:t>05/15/1435</a:t>
            </a:fld>
            <a:endParaRPr lang="ar-SA"/>
          </a:p>
        </p:txBody>
      </p:sp>
      <p:sp>
        <p:nvSpPr>
          <p:cNvPr id="3" name="عنصر نائب للتذييل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ar-SA"/>
          </a:p>
        </p:txBody>
      </p:sp>
      <p:sp>
        <p:nvSpPr>
          <p:cNvPr id="7" name="رابط مستقيم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رابط مستقيم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مستطيل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رابط مستقيم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شكل بيضاوي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عنصر نائب لرقم الشريحة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386D2BFF-5E2B-4395-A61E-6BF3F767CFF2}"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1"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r" rtl="1"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r" rtl="1"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r" rtl="1"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r" rtl="1"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r" rtl="1"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r" rtl="1"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r" rtl="1"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r" rtl="1"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r" rtl="1"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7.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8.gi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3.gif"/><Relationship Id="rId2" Type="http://schemas.openxmlformats.org/officeDocument/2006/relationships/image" Target="../media/image52.gi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76.gif"/><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78.gif"/><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8" Type="http://schemas.openxmlformats.org/officeDocument/2006/relationships/hyperlink" Target="http://www.filclairserren.be/en_pages/tunnelshobby_easy2build.html" TargetMode="External"/><Relationship Id="rId3" Type="http://schemas.openxmlformats.org/officeDocument/2006/relationships/image" Target="../media/image82.jpeg"/><Relationship Id="rId7" Type="http://schemas.openxmlformats.org/officeDocument/2006/relationships/image" Target="../media/image84.jpeg"/><Relationship Id="rId2" Type="http://schemas.openxmlformats.org/officeDocument/2006/relationships/hyperlink" Target="http://www.filclairserren.be/en_pages/tunnelshobby_splendid.html" TargetMode="External"/><Relationship Id="rId1" Type="http://schemas.openxmlformats.org/officeDocument/2006/relationships/slideLayout" Target="../slideLayouts/slideLayout2.xml"/><Relationship Id="rId6" Type="http://schemas.openxmlformats.org/officeDocument/2006/relationships/hyperlink" Target="http://www.filclairserren.be/en_pages/tunnelshobby_rondboog.html" TargetMode="External"/><Relationship Id="rId5" Type="http://schemas.openxmlformats.org/officeDocument/2006/relationships/image" Target="../media/image83.jpeg"/><Relationship Id="rId4" Type="http://schemas.openxmlformats.org/officeDocument/2006/relationships/hyperlink" Target="http://www.filclairserren.be/en_pages/tunnelshobby_elegant.html" TargetMode="External"/><Relationship Id="rId9" Type="http://schemas.openxmlformats.org/officeDocument/2006/relationships/image" Target="../media/image85.jpeg"/></Relationships>
</file>

<file path=ppt/slides/_rels/slide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90.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91.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92.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93.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94.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95.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98.gif"/><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99.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100.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10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endParaRPr lang="ar-SA" dirty="0"/>
          </a:p>
        </p:txBody>
      </p:sp>
      <p:sp>
        <p:nvSpPr>
          <p:cNvPr id="3" name="عنوان فرعي 2"/>
          <p:cNvSpPr>
            <a:spLocks noGrp="1"/>
          </p:cNvSpPr>
          <p:nvPr>
            <p:ph type="subTitle" idx="1"/>
          </p:nvPr>
        </p:nvSpPr>
        <p:spPr/>
        <p:txBody>
          <a:bodyPr/>
          <a:lstStyle/>
          <a:p>
            <a:endParaRPr lang="ar-SA"/>
          </a:p>
        </p:txBody>
      </p:sp>
      <p:pic>
        <p:nvPicPr>
          <p:cNvPr id="4" name="صورة 3" descr="C:\Documents and Settings\XPPRESP3\My Documents\Downloads\مشاريع-البيوت-المحمية.jpg"/>
          <p:cNvPicPr/>
          <p:nvPr/>
        </p:nvPicPr>
        <p:blipFill>
          <a:blip r:embed="rId2"/>
          <a:srcRect/>
          <a:stretch>
            <a:fillRect/>
          </a:stretch>
        </p:blipFill>
        <p:spPr bwMode="auto">
          <a:xfrm>
            <a:off x="1934844" y="500042"/>
            <a:ext cx="6994874" cy="5715040"/>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4" name="عنصر نائب للمحتوى 3"/>
          <p:cNvPicPr>
            <a:picLocks noGrp="1"/>
          </p:cNvPicPr>
          <p:nvPr>
            <p:ph sz="quarter" idx="1"/>
          </p:nvPr>
        </p:nvPicPr>
        <p:blipFill>
          <a:blip r:embed="rId2"/>
          <a:srcRect b="18293"/>
          <a:stretch>
            <a:fillRect/>
          </a:stretch>
        </p:blipFill>
        <p:spPr bwMode="auto">
          <a:xfrm>
            <a:off x="1285852" y="785794"/>
            <a:ext cx="6715172" cy="4786346"/>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dirty="0"/>
          </a:p>
        </p:txBody>
      </p:sp>
      <p:pic>
        <p:nvPicPr>
          <p:cNvPr id="4" name="عنصر نائب للمحتوى 3"/>
          <p:cNvPicPr>
            <a:picLocks noGrp="1"/>
          </p:cNvPicPr>
          <p:nvPr>
            <p:ph sz="quarter" idx="1"/>
          </p:nvPr>
        </p:nvPicPr>
        <p:blipFill>
          <a:blip r:embed="rId2"/>
          <a:srcRect b="20567"/>
          <a:stretch>
            <a:fillRect/>
          </a:stretch>
        </p:blipFill>
        <p:spPr bwMode="auto">
          <a:xfrm>
            <a:off x="1285852" y="2143116"/>
            <a:ext cx="6286544" cy="3929090"/>
          </a:xfrm>
          <a:prstGeom prst="rect">
            <a:avLst/>
          </a:prstGeom>
          <a:noFill/>
          <a:ln w="9525">
            <a:noFill/>
            <a:miter lim="800000"/>
            <a:headEnd/>
            <a:tailEnd/>
          </a:ln>
        </p:spPr>
      </p:pic>
      <p:pic>
        <p:nvPicPr>
          <p:cNvPr id="5" name="صورة 4" descr="http://campus.extension.org/file.php/424/Unit-02/0201-05.gif"/>
          <p:cNvPicPr/>
          <p:nvPr/>
        </p:nvPicPr>
        <p:blipFill>
          <a:blip r:embed="rId3"/>
          <a:srcRect/>
          <a:stretch>
            <a:fillRect/>
          </a:stretch>
        </p:blipFill>
        <p:spPr bwMode="auto">
          <a:xfrm>
            <a:off x="1857356" y="357166"/>
            <a:ext cx="4714908" cy="1428760"/>
          </a:xfrm>
          <a:prstGeom prst="rect">
            <a:avLst/>
          </a:prstGeom>
          <a:noFill/>
          <a:ln w="9525">
            <a:noFill/>
            <a:miter lim="800000"/>
            <a:headEnd/>
            <a:tailEnd/>
          </a:ln>
        </p:spPr>
      </p:pic>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Quonset</a:t>
            </a:r>
            <a:endParaRPr lang="ar-SA"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4" name="عنصر نائب للمحتوى 3" descr="http://campus.extension.org/file.php/424/Unit-02/0201-04.gif"/>
          <p:cNvPicPr>
            <a:picLocks noGrp="1"/>
          </p:cNvPicPr>
          <p:nvPr>
            <p:ph sz="quarter" idx="1"/>
          </p:nvPr>
        </p:nvPicPr>
        <p:blipFill>
          <a:blip r:embed="rId2"/>
          <a:srcRect/>
          <a:stretch>
            <a:fillRect/>
          </a:stretch>
        </p:blipFill>
        <p:spPr bwMode="auto">
          <a:xfrm>
            <a:off x="1500166" y="1500174"/>
            <a:ext cx="7072362" cy="392909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sz="quarter" idx="1"/>
          </p:nvPr>
        </p:nvSpPr>
        <p:spPr/>
        <p:txBody>
          <a:bodyPr/>
          <a:lstStyle/>
          <a:p>
            <a:r>
              <a:rPr lang="ar-SA" b="1" dirty="0" smtClean="0"/>
              <a:t>يستخدم في البيوت المفردة فقط وهو منفذ لقسط كبير من أشعة الشمس خلال معظم ساعات النهار ويعد هذا الشكل من </a:t>
            </a:r>
            <a:r>
              <a:rPr lang="ar-SA" b="1" dirty="0" err="1" smtClean="0"/>
              <a:t>اكثر</a:t>
            </a:r>
            <a:r>
              <a:rPr lang="ar-SA" b="1" dirty="0" smtClean="0"/>
              <a:t> الأشكال شيوعا في البيوت البلاستيكية المفردة</a:t>
            </a:r>
            <a:endParaRPr lang="ar-SA" dirty="0"/>
          </a:p>
        </p:txBody>
      </p:sp>
      <p:pic>
        <p:nvPicPr>
          <p:cNvPr id="4" name="صورة 3" descr="Full-size image (19 K)"/>
          <p:cNvPicPr/>
          <p:nvPr/>
        </p:nvPicPr>
        <p:blipFill>
          <a:blip r:embed="rId2"/>
          <a:srcRect t="66603"/>
          <a:stretch>
            <a:fillRect/>
          </a:stretch>
        </p:blipFill>
        <p:spPr bwMode="auto">
          <a:xfrm>
            <a:off x="2000232" y="3786190"/>
            <a:ext cx="5272347" cy="145472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4" name="عنصر نائب للمحتوى 3" descr="Full-size image (31 K)"/>
          <p:cNvPicPr>
            <a:picLocks noGrp="1"/>
          </p:cNvPicPr>
          <p:nvPr>
            <p:ph sz="quarter" idx="1"/>
          </p:nvPr>
        </p:nvPicPr>
        <p:blipFill>
          <a:blip r:embed="rId2"/>
          <a:srcRect/>
          <a:stretch>
            <a:fillRect/>
          </a:stretch>
        </p:blipFill>
        <p:spPr bwMode="auto">
          <a:xfrm>
            <a:off x="2500298" y="1428736"/>
            <a:ext cx="3042605" cy="1755972"/>
          </a:xfrm>
          <a:prstGeom prst="rect">
            <a:avLst/>
          </a:prstGeom>
          <a:noFill/>
          <a:ln w="9525">
            <a:noFill/>
            <a:miter lim="800000"/>
            <a:headEnd/>
            <a:tailEnd/>
          </a:ln>
        </p:spPr>
      </p:pic>
      <p:sp>
        <p:nvSpPr>
          <p:cNvPr id="5" name="مستطيل 4"/>
          <p:cNvSpPr/>
          <p:nvPr/>
        </p:nvSpPr>
        <p:spPr>
          <a:xfrm>
            <a:off x="2267523" y="3244334"/>
            <a:ext cx="4608954" cy="369332"/>
          </a:xfrm>
          <a:prstGeom prst="rect">
            <a:avLst/>
          </a:prstGeom>
        </p:spPr>
        <p:txBody>
          <a:bodyPr wrap="none">
            <a:spAutoFit/>
          </a:bodyPr>
          <a:lstStyle/>
          <a:p>
            <a:r>
              <a:rPr lang="en-US" dirty="0" smtClean="0"/>
              <a:t>Greenhouse heat and mass transfer fluxes.</a:t>
            </a:r>
            <a:endParaRPr lang="ar-SA" dirty="0"/>
          </a:p>
        </p:txBody>
      </p:sp>
      <p:pic>
        <p:nvPicPr>
          <p:cNvPr id="1026" name="Picture 2" descr="Full-size image (35 K)"/>
          <p:cNvPicPr>
            <a:picLocks noChangeAspect="1" noChangeArrowheads="1"/>
          </p:cNvPicPr>
          <p:nvPr/>
        </p:nvPicPr>
        <p:blipFill>
          <a:blip r:embed="rId3"/>
          <a:srcRect/>
          <a:stretch>
            <a:fillRect/>
          </a:stretch>
        </p:blipFill>
        <p:spPr bwMode="auto">
          <a:xfrm>
            <a:off x="2500298" y="4071942"/>
            <a:ext cx="3581400" cy="2352675"/>
          </a:xfrm>
          <a:prstGeom prst="rect">
            <a:avLst/>
          </a:prstGeom>
          <a:noFill/>
        </p:spPr>
      </p:pic>
      <p:sp>
        <p:nvSpPr>
          <p:cNvPr id="8" name="مستطيل 7"/>
          <p:cNvSpPr/>
          <p:nvPr/>
        </p:nvSpPr>
        <p:spPr>
          <a:xfrm>
            <a:off x="4214810" y="5429264"/>
            <a:ext cx="3134191" cy="369332"/>
          </a:xfrm>
          <a:prstGeom prst="rect">
            <a:avLst/>
          </a:prstGeom>
        </p:spPr>
        <p:txBody>
          <a:bodyPr wrap="none">
            <a:spAutoFit/>
          </a:bodyPr>
          <a:lstStyle/>
          <a:p>
            <a:r>
              <a:rPr lang="en-US" dirty="0" smtClean="0"/>
              <a:t>Semi cylindrical greenhouse.</a:t>
            </a:r>
            <a:endParaRPr lang="ar-SA"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4" name="عنصر نائب للمحتوى 3" descr="http://campus.extension.org/file.php/424/Unit-02/0201-38.jpg"/>
          <p:cNvPicPr>
            <a:picLocks noGrp="1"/>
          </p:cNvPicPr>
          <p:nvPr>
            <p:ph sz="quarter" idx="1"/>
          </p:nvPr>
        </p:nvPicPr>
        <p:blipFill>
          <a:blip r:embed="rId2"/>
          <a:srcRect/>
          <a:stretch>
            <a:fillRect/>
          </a:stretch>
        </p:blipFill>
        <p:spPr bwMode="auto">
          <a:xfrm>
            <a:off x="1285852" y="642918"/>
            <a:ext cx="6715172" cy="5572164"/>
          </a:xfrm>
          <a:prstGeom prst="rect">
            <a:avLst/>
          </a:prstGeom>
          <a:noFill/>
          <a:ln w="9525">
            <a:noFill/>
            <a:miter lim="800000"/>
            <a:headEnd/>
            <a:tailEnd/>
          </a:ln>
        </p:spPr>
      </p:pic>
    </p:spTree>
  </p:cSld>
  <p:clrMapOvr>
    <a:masterClrMapping/>
  </p:clrMapOvr>
  <p:transition>
    <p:strips dir="l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4" name="عنصر نائب للمحتوى 3" descr="http://campus.extension.org/file.php/424/Unit-02/0201-23.jpg"/>
          <p:cNvPicPr>
            <a:picLocks noGrp="1"/>
          </p:cNvPicPr>
          <p:nvPr>
            <p:ph sz="quarter" idx="1"/>
          </p:nvPr>
        </p:nvPicPr>
        <p:blipFill>
          <a:blip r:embed="rId2"/>
          <a:srcRect/>
          <a:stretch>
            <a:fillRect/>
          </a:stretch>
        </p:blipFill>
        <p:spPr bwMode="auto">
          <a:xfrm>
            <a:off x="571472" y="642918"/>
            <a:ext cx="8358246" cy="5857916"/>
          </a:xfrm>
          <a:prstGeom prst="rect">
            <a:avLst/>
          </a:prstGeom>
          <a:noFill/>
          <a:ln w="9525">
            <a:noFill/>
            <a:miter lim="800000"/>
            <a:headEnd/>
            <a:tailEnd/>
          </a:ln>
        </p:spPr>
      </p:pic>
    </p:spTree>
  </p:cSld>
  <p:clrMapOvr>
    <a:masterClrMapping/>
  </p:clrMapOvr>
  <p:transition>
    <p:push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4" name="عنصر نائب للمحتوى 3"/>
          <p:cNvPicPr>
            <a:picLocks noGrp="1"/>
          </p:cNvPicPr>
          <p:nvPr>
            <p:ph sz="quarter" idx="1"/>
          </p:nvPr>
        </p:nvPicPr>
        <p:blipFill>
          <a:blip r:embed="rId2"/>
          <a:srcRect b="13095"/>
          <a:stretch>
            <a:fillRect/>
          </a:stretch>
        </p:blipFill>
        <p:spPr bwMode="auto">
          <a:xfrm>
            <a:off x="785786" y="428604"/>
            <a:ext cx="7837354" cy="5214974"/>
          </a:xfrm>
          <a:prstGeom prst="rect">
            <a:avLst/>
          </a:prstGeom>
          <a:noFill/>
          <a:ln w="9525">
            <a:noFill/>
            <a:miter lim="800000"/>
            <a:headEnd/>
            <a:tailEnd/>
          </a:ln>
        </p:spPr>
      </p:pic>
    </p:spTree>
  </p:cSld>
  <p:clrMapOvr>
    <a:masterClrMapping/>
  </p:clrMapOvr>
  <p:transition>
    <p:blinds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596" y="285728"/>
            <a:ext cx="7467600" cy="1143000"/>
          </a:xfrm>
        </p:spPr>
        <p:style>
          <a:lnRef idx="2">
            <a:schemeClr val="accent1"/>
          </a:lnRef>
          <a:fillRef idx="1">
            <a:schemeClr val="lt1"/>
          </a:fillRef>
          <a:effectRef idx="0">
            <a:schemeClr val="accent1"/>
          </a:effectRef>
          <a:fontRef idx="minor">
            <a:schemeClr val="dk1"/>
          </a:fontRef>
        </p:style>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b="1" cap="all"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(WALKING TUNNELS)</a:t>
            </a:r>
            <a:r>
              <a:rPr 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endParaRPr lang="ar-SA"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 name="عنصر نائب للمحتوى 2"/>
          <p:cNvSpPr>
            <a:spLocks noGrp="1"/>
          </p:cNvSpPr>
          <p:nvPr>
            <p:ph sz="quarter" idx="1"/>
          </p:nvPr>
        </p:nvSpPr>
        <p:spPr/>
        <p:txBody>
          <a:bodyPr>
            <a:normAutofit/>
          </a:bodyPr>
          <a:lstStyle/>
          <a:p>
            <a:r>
              <a:rPr lang="en-US" dirty="0"/>
              <a:t/>
            </a:r>
            <a:br>
              <a:rPr lang="en-US" dirty="0"/>
            </a:br>
            <a:r>
              <a:rPr lang="en-US" dirty="0" smtClean="0"/>
              <a:t>.</a:t>
            </a:r>
            <a:endParaRPr lang="ar-SA" dirty="0" smtClean="0"/>
          </a:p>
          <a:p>
            <a:endParaRPr lang="ar-SA" dirty="0"/>
          </a:p>
          <a:p>
            <a:endParaRPr lang="ar-SA" dirty="0" smtClean="0"/>
          </a:p>
          <a:p>
            <a:endParaRPr lang="ar-SA" dirty="0"/>
          </a:p>
          <a:p>
            <a:endParaRPr lang="ar-SA" dirty="0" smtClean="0"/>
          </a:p>
          <a:p>
            <a:pPr algn="l"/>
            <a:r>
              <a:rPr lang="en-US" sz="2000" dirty="0" smtClean="0"/>
              <a:t>4,65 m - 5 m - 6 m wide with round or straight side. </a:t>
            </a:r>
            <a:br>
              <a:rPr lang="en-US" sz="2000" dirty="0" smtClean="0"/>
            </a:br>
            <a:r>
              <a:rPr lang="en-US" sz="2000" dirty="0" smtClean="0"/>
              <a:t>This WT-tunnel is our most economical tunnel system and easily relocated</a:t>
            </a:r>
            <a:endParaRPr lang="ar-SA" sz="2000" dirty="0"/>
          </a:p>
        </p:txBody>
      </p:sp>
      <p:pic>
        <p:nvPicPr>
          <p:cNvPr id="4" name="صورة 3" descr="http://www.filclairserren.be/images/wandeltunnel2.jpg"/>
          <p:cNvPicPr/>
          <p:nvPr/>
        </p:nvPicPr>
        <p:blipFill>
          <a:blip r:embed="rId2"/>
          <a:srcRect/>
          <a:stretch>
            <a:fillRect/>
          </a:stretch>
        </p:blipFill>
        <p:spPr bwMode="auto">
          <a:xfrm>
            <a:off x="357158" y="1928802"/>
            <a:ext cx="7643866" cy="3500462"/>
          </a:xfrm>
          <a:prstGeom prst="rect">
            <a:avLst/>
          </a:prstGeom>
          <a:noFill/>
          <a:ln w="9525">
            <a:noFill/>
            <a:miter lim="800000"/>
            <a:headEnd/>
            <a:tailEnd/>
          </a:ln>
        </p:spPr>
      </p:pic>
    </p:spTree>
  </p:cSld>
  <p:clrMapOvr>
    <a:masterClrMapping/>
  </p:clrMapOvr>
  <p:transition>
    <p:randomBa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Modified </a:t>
            </a:r>
            <a:r>
              <a:rPr lang="en-US"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quonset</a:t>
            </a:r>
            <a:r>
              <a:rPr 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r>
            <a:br>
              <a:rPr 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endParaRPr lang="ar-SA"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4" name="عنصر نائب للمحتوى 3"/>
          <p:cNvPicPr>
            <a:picLocks noGrp="1"/>
          </p:cNvPicPr>
          <p:nvPr>
            <p:ph sz="quarter" idx="1"/>
          </p:nvPr>
        </p:nvPicPr>
        <p:blipFill>
          <a:blip r:embed="rId2"/>
          <a:srcRect/>
          <a:stretch>
            <a:fillRect/>
          </a:stretch>
        </p:blipFill>
        <p:spPr bwMode="auto">
          <a:xfrm>
            <a:off x="785786" y="1571612"/>
            <a:ext cx="7732164" cy="4786346"/>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images (1).jpg"/>
          <p:cNvPicPr>
            <a:picLocks noGrp="1" noChangeAspect="1" noChangeArrowheads="1"/>
          </p:cNvPicPr>
          <p:nvPr>
            <p:ph sz="quarter" idx="1"/>
          </p:nvPr>
        </p:nvPicPr>
        <p:blipFill>
          <a:blip r:embed="rId2"/>
          <a:srcRect/>
          <a:stretch>
            <a:fillRect/>
          </a:stretch>
        </p:blipFill>
        <p:spPr bwMode="auto">
          <a:xfrm>
            <a:off x="642910" y="1500150"/>
            <a:ext cx="7643866" cy="5357850"/>
          </a:xfrm>
          <a:prstGeom prst="rect">
            <a:avLst/>
          </a:prstGeom>
          <a:noFill/>
        </p:spPr>
      </p:pic>
      <p:sp>
        <p:nvSpPr>
          <p:cNvPr id="5" name="عنوان 1"/>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ar-SA"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البيوت </a:t>
            </a:r>
            <a:r>
              <a:rPr lang="ar-SA"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المحمية المتصلة </a:t>
            </a:r>
            <a:r>
              <a:rPr lang="en-US"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Connected </a:t>
            </a:r>
            <a:r>
              <a:rPr lang="en-US"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houses</a:t>
            </a:r>
            <a:r>
              <a:rPr lang="en-US"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r>
            <a:br>
              <a:rPr lang="en-US"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endParaRPr lang="ar-SA"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cSld>
  <p:clrMapOvr>
    <a:masterClrMapping/>
  </p:clrMapOvr>
  <p:transition>
    <p:cover dir="rd"/>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sz="quarter" idx="1"/>
          </p:nvPr>
        </p:nvSpPr>
        <p:spPr/>
        <p:txBody>
          <a:bodyPr/>
          <a:lstStyle/>
          <a:p>
            <a:r>
              <a:rPr lang="en-US" b="1" dirty="0" smtClean="0"/>
              <a:t>Modified Quonset</a:t>
            </a:r>
            <a:endParaRPr lang="ar-SA" b="1" dirty="0" smtClean="0"/>
          </a:p>
          <a:p>
            <a:r>
              <a:rPr lang="ar-SA" b="1" dirty="0" smtClean="0"/>
              <a:t>وهو تطوير لشكل نصف أسطواني حيث </a:t>
            </a:r>
            <a:r>
              <a:rPr lang="ar-SA" b="1" dirty="0" err="1" smtClean="0"/>
              <a:t>اصبح</a:t>
            </a:r>
            <a:r>
              <a:rPr lang="ar-SA" b="1" dirty="0" smtClean="0"/>
              <a:t> جانبي البيت قوائم بزاوية 90 درجة وهو يصلح للبيوت المتصلة والمفردة على السواء</a:t>
            </a:r>
            <a:endParaRPr lang="ar-SA"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4" name="عنصر نائب للمحتوى 3" descr="http://www.hiwtc.com/photo/products/7/14/86/148637.jpg"/>
          <p:cNvPicPr>
            <a:picLocks noGrp="1"/>
          </p:cNvPicPr>
          <p:nvPr>
            <p:ph sz="quarter" idx="1"/>
          </p:nvPr>
        </p:nvPicPr>
        <p:blipFill>
          <a:blip r:embed="rId2"/>
          <a:srcRect/>
          <a:stretch>
            <a:fillRect/>
          </a:stretch>
        </p:blipFill>
        <p:spPr bwMode="auto">
          <a:xfrm>
            <a:off x="428596" y="500042"/>
            <a:ext cx="8501122" cy="5929354"/>
          </a:xfrm>
          <a:prstGeom prst="rect">
            <a:avLst/>
          </a:prstGeom>
          <a:noFill/>
          <a:ln w="9525">
            <a:noFill/>
            <a:miter lim="800000"/>
            <a:headEnd/>
            <a:tailEnd/>
          </a:ln>
        </p:spPr>
      </p:pic>
    </p:spTree>
  </p:cSld>
  <p:clrMapOvr>
    <a:masterClrMapping/>
  </p:clrMapOvr>
  <p:transition>
    <p:strips dir="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cothic</a:t>
            </a:r>
            <a:r>
              <a:rPr 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r>
            <a:br>
              <a:rPr 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endParaRPr lang="ar-SA"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4" name="عنصر نائب للمحتوى 3"/>
          <p:cNvPicPr>
            <a:picLocks noGrp="1"/>
          </p:cNvPicPr>
          <p:nvPr>
            <p:ph sz="quarter" idx="1"/>
          </p:nvPr>
        </p:nvPicPr>
        <p:blipFill>
          <a:blip r:embed="rId2"/>
          <a:srcRect b="5970"/>
          <a:stretch>
            <a:fillRect/>
          </a:stretch>
        </p:blipFill>
        <p:spPr bwMode="auto">
          <a:xfrm>
            <a:off x="714348" y="1643050"/>
            <a:ext cx="7429552" cy="4500594"/>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111618" name="Picture 2" descr="C:\Documents and Settings\XPPRESP3\My Documents\Downloads\build-portable-greenhouse-plans.jpg"/>
          <p:cNvPicPr>
            <a:picLocks noGrp="1" noChangeAspect="1" noChangeArrowheads="1"/>
          </p:cNvPicPr>
          <p:nvPr>
            <p:ph sz="quarter" idx="1"/>
          </p:nvPr>
        </p:nvPicPr>
        <p:blipFill>
          <a:blip r:embed="rId2"/>
          <a:srcRect l="-64168" t="18606" r="-43334" b="-30425"/>
          <a:stretch>
            <a:fillRect/>
          </a:stretch>
        </p:blipFill>
        <p:spPr bwMode="auto">
          <a:xfrm>
            <a:off x="928662" y="3214676"/>
            <a:ext cx="6624000" cy="3272094"/>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sz="quarter" idx="1"/>
          </p:nvPr>
        </p:nvSpPr>
        <p:spPr/>
        <p:txBody>
          <a:bodyPr/>
          <a:lstStyle/>
          <a:p>
            <a:endParaRPr lang="ar-SA" dirty="0"/>
          </a:p>
        </p:txBody>
      </p:sp>
      <p:pic>
        <p:nvPicPr>
          <p:cNvPr id="110594" name="Picture 2" descr="http://t1.gstatic.com/images?q=tbn:ANd9GcRBbejFCMDfaui0GMI73iWsUBe71bWGmo4RatWFXftXoOBeLdRe"/>
          <p:cNvPicPr>
            <a:picLocks noChangeAspect="1" noChangeArrowheads="1"/>
          </p:cNvPicPr>
          <p:nvPr/>
        </p:nvPicPr>
        <p:blipFill>
          <a:blip r:embed="rId2"/>
          <a:srcRect/>
          <a:stretch>
            <a:fillRect/>
          </a:stretch>
        </p:blipFill>
        <p:spPr bwMode="auto">
          <a:xfrm>
            <a:off x="2000232" y="2071678"/>
            <a:ext cx="5760000" cy="4314418"/>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sz="quarter" idx="1"/>
          </p:nvPr>
        </p:nvSpPr>
        <p:spPr/>
        <p:txBody>
          <a:bodyPr/>
          <a:lstStyle/>
          <a:p>
            <a:r>
              <a:rPr lang="ar-SA" dirty="0" smtClean="0"/>
              <a:t>وهو شكل </a:t>
            </a:r>
            <a:r>
              <a:rPr lang="ar-SA" dirty="0" err="1" smtClean="0"/>
              <a:t>مستدق</a:t>
            </a:r>
            <a:r>
              <a:rPr lang="ar-SA" dirty="0" smtClean="0"/>
              <a:t> </a:t>
            </a:r>
            <a:r>
              <a:rPr lang="ar-SA" dirty="0" err="1" smtClean="0"/>
              <a:t>الراس</a:t>
            </a:r>
            <a:endParaRPr lang="ar-SA" dirty="0"/>
          </a:p>
        </p:txBody>
      </p:sp>
      <p:pic>
        <p:nvPicPr>
          <p:cNvPr id="72708" name="Picture 4" descr="http://img.photobucket.com/albums/v219/huisjen/IMG_4029.jpg"/>
          <p:cNvPicPr>
            <a:picLocks noChangeAspect="1" noChangeArrowheads="1"/>
          </p:cNvPicPr>
          <p:nvPr/>
        </p:nvPicPr>
        <p:blipFill>
          <a:blip r:embed="rId2"/>
          <a:srcRect/>
          <a:stretch>
            <a:fillRect/>
          </a:stretch>
        </p:blipFill>
        <p:spPr bwMode="auto">
          <a:xfrm>
            <a:off x="1214414" y="2286000"/>
            <a:ext cx="6096000" cy="457200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4" name="عنصر نائب للمحتوى 3" descr="C:\Documents and Settings\XPPRESP3\My Documents\Downloads\cothic.jpg"/>
          <p:cNvPicPr>
            <a:picLocks noGrp="1"/>
          </p:cNvPicPr>
          <p:nvPr>
            <p:ph sz="quarter" idx="1"/>
          </p:nvPr>
        </p:nvPicPr>
        <p:blipFill>
          <a:blip r:embed="rId2"/>
          <a:srcRect/>
          <a:stretch>
            <a:fillRect/>
          </a:stretch>
        </p:blipFill>
        <p:spPr bwMode="auto">
          <a:xfrm>
            <a:off x="714348" y="785794"/>
            <a:ext cx="7929618" cy="535785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4" name="عنصر نائب للمحتوى 3" descr="C:\Documents and Settings\XPPRESP3\My Documents\Downloads\cothic arch.jpg"/>
          <p:cNvPicPr>
            <a:picLocks noGrp="1"/>
          </p:cNvPicPr>
          <p:nvPr>
            <p:ph sz="quarter" idx="1"/>
          </p:nvPr>
        </p:nvPicPr>
        <p:blipFill>
          <a:blip r:embed="rId2"/>
          <a:srcRect/>
          <a:stretch>
            <a:fillRect/>
          </a:stretch>
        </p:blipFill>
        <p:spPr bwMode="auto">
          <a:xfrm>
            <a:off x="571472" y="571480"/>
            <a:ext cx="8143932" cy="5572163"/>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Gable Greenhouse</a:t>
            </a:r>
            <a:br>
              <a:rPr 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endParaRPr lang="ar-SA"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5" name="عنصر نائب للمحتوى 4"/>
          <p:cNvPicPr>
            <a:picLocks noGrp="1"/>
          </p:cNvPicPr>
          <p:nvPr>
            <p:ph sz="quarter" idx="1"/>
          </p:nvPr>
        </p:nvPicPr>
        <p:blipFill>
          <a:blip r:embed="rId2"/>
          <a:srcRect b="12676"/>
          <a:stretch>
            <a:fillRect/>
          </a:stretch>
        </p:blipFill>
        <p:spPr bwMode="auto">
          <a:xfrm>
            <a:off x="785786" y="1500174"/>
            <a:ext cx="7215238" cy="4429156"/>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sz="quarter" idx="1"/>
          </p:nvPr>
        </p:nvSpPr>
        <p:spPr/>
        <p:txBody>
          <a:bodyPr/>
          <a:lstStyle/>
          <a:p>
            <a:r>
              <a:rPr lang="ar-SA" b="1" dirty="0" smtClean="0"/>
              <a:t>يصلح للبيوت الزجاجية والبلاستيكية سواء كانت مفردة أو متصلة ويعد هذا الشكل </a:t>
            </a:r>
            <a:r>
              <a:rPr lang="ar-SA" b="1" dirty="0" err="1" smtClean="0"/>
              <a:t>اكثر</a:t>
            </a:r>
            <a:r>
              <a:rPr lang="ar-SA" b="1" dirty="0" smtClean="0"/>
              <a:t> الأشكال شيوعا </a:t>
            </a:r>
            <a:r>
              <a:rPr lang="ar-SA" b="1" dirty="0" err="1" smtClean="0"/>
              <a:t>فى</a:t>
            </a:r>
            <a:r>
              <a:rPr lang="ar-SA" b="1" dirty="0" smtClean="0"/>
              <a:t> البيوت الزجاجية</a:t>
            </a:r>
            <a:r>
              <a:rPr lang="en-US" b="1" dirty="0" smtClean="0"/>
              <a:t> .</a:t>
            </a:r>
            <a:endParaRPr lang="en-US" dirty="0" smtClean="0"/>
          </a:p>
          <a:p>
            <a:endParaRPr lang="ar-SA" dirty="0"/>
          </a:p>
        </p:txBody>
      </p:sp>
      <p:pic>
        <p:nvPicPr>
          <p:cNvPr id="69634" name="Picture 2" descr="Full-size image (45 K)"/>
          <p:cNvPicPr>
            <a:picLocks noChangeAspect="1" noChangeArrowheads="1"/>
          </p:cNvPicPr>
          <p:nvPr/>
        </p:nvPicPr>
        <p:blipFill>
          <a:blip r:embed="rId2"/>
          <a:srcRect/>
          <a:stretch>
            <a:fillRect/>
          </a:stretch>
        </p:blipFill>
        <p:spPr bwMode="auto">
          <a:xfrm>
            <a:off x="2285984" y="2571744"/>
            <a:ext cx="3724275" cy="2695576"/>
          </a:xfrm>
          <a:prstGeom prst="rect">
            <a:avLst/>
          </a:prstGeom>
          <a:noFill/>
        </p:spPr>
      </p:pic>
      <p:sp>
        <p:nvSpPr>
          <p:cNvPr id="6" name="مستطيل 5"/>
          <p:cNvSpPr/>
          <p:nvPr/>
        </p:nvSpPr>
        <p:spPr>
          <a:xfrm>
            <a:off x="2143108" y="5429264"/>
            <a:ext cx="4572000" cy="923330"/>
          </a:xfrm>
          <a:prstGeom prst="rect">
            <a:avLst/>
          </a:prstGeom>
        </p:spPr>
        <p:txBody>
          <a:bodyPr>
            <a:spAutoFit/>
          </a:bodyPr>
          <a:lstStyle/>
          <a:p>
            <a:r>
              <a:rPr lang="en-US" dirty="0" smtClean="0"/>
              <a:t>Isometric view of greenhouse showing cooling pad with fan and water trickling arrangement and north wall.</a:t>
            </a:r>
            <a:endParaRPr lang="ar-SA"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p:txBody>
          <a:bodyPr/>
          <a:lstStyle/>
          <a:p>
            <a:endParaRPr lang="ar-SA" dirty="0"/>
          </a:p>
        </p:txBody>
      </p:sp>
      <p:pic>
        <p:nvPicPr>
          <p:cNvPr id="4" name="صورة 3" descr="http://www.netafim.com/Data/Uploads/Sawtooth.JPG"/>
          <p:cNvPicPr/>
          <p:nvPr/>
        </p:nvPicPr>
        <p:blipFill>
          <a:blip r:embed="rId2"/>
          <a:srcRect/>
          <a:stretch>
            <a:fillRect/>
          </a:stretch>
        </p:blipFill>
        <p:spPr bwMode="auto">
          <a:xfrm>
            <a:off x="642910" y="2071678"/>
            <a:ext cx="7929618" cy="4429156"/>
          </a:xfrm>
          <a:prstGeom prst="rect">
            <a:avLst/>
          </a:prstGeom>
          <a:noFill/>
          <a:ln w="9525">
            <a:noFill/>
            <a:miter lim="800000"/>
            <a:headEnd/>
            <a:tailEnd/>
          </a:ln>
        </p:spPr>
      </p:pic>
      <p:sp>
        <p:nvSpPr>
          <p:cNvPr id="5" name="مربع نص 4"/>
          <p:cNvSpPr txBox="1"/>
          <p:nvPr/>
        </p:nvSpPr>
        <p:spPr>
          <a:xfrm>
            <a:off x="2143108" y="1571612"/>
            <a:ext cx="5286412"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1">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Sawtooth</a:t>
            </a:r>
            <a:r>
              <a:rPr lang="en-US"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greenhouses</a:t>
            </a:r>
            <a:endParaRPr lang="ar-SA"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6" name="عنوان 5"/>
          <p:cNvSpPr>
            <a:spLocks noGrp="1"/>
          </p:cNvSpPr>
          <p:nvPr>
            <p:ph type="ctrTitle"/>
          </p:nvPr>
        </p:nvSpPr>
        <p:spPr/>
        <p:txBody>
          <a:bodyPr/>
          <a:lstStyle/>
          <a:p>
            <a:endParaRPr lang="ar-SA"/>
          </a:p>
        </p:txBody>
      </p:sp>
    </p:spTree>
  </p:cSld>
  <p:clrMapOvr>
    <a:masterClrMapping/>
  </p:clrMapOvr>
  <p:transition>
    <p:wipe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dirty="0"/>
          </a:p>
        </p:txBody>
      </p:sp>
      <p:pic>
        <p:nvPicPr>
          <p:cNvPr id="4" name="عنصر نائب للمحتوى 3" descr="http://t3.gstatic.com/images?q=tbn:ANd9GcRb6ktybHmBiEj4nDdNjsflKf9MQwDXBElqSw_aHAYqR0-t6SlD"/>
          <p:cNvPicPr>
            <a:picLocks noGrp="1"/>
          </p:cNvPicPr>
          <p:nvPr>
            <p:ph sz="quarter" idx="1"/>
          </p:nvPr>
        </p:nvPicPr>
        <p:blipFill>
          <a:blip r:embed="rId2"/>
          <a:srcRect/>
          <a:stretch>
            <a:fillRect/>
          </a:stretch>
        </p:blipFill>
        <p:spPr bwMode="auto">
          <a:xfrm>
            <a:off x="500034" y="214290"/>
            <a:ext cx="8215370" cy="6000792"/>
          </a:xfrm>
          <a:prstGeom prst="rect">
            <a:avLst/>
          </a:prstGeom>
          <a:noFill/>
          <a:ln w="9525">
            <a:noFill/>
            <a:miter lim="800000"/>
            <a:headEnd/>
            <a:tailEnd/>
          </a:ln>
        </p:spPr>
      </p:pic>
    </p:spTree>
  </p:cSld>
  <p:clrMapOvr>
    <a:masterClrMapping/>
  </p:clrMapOvr>
  <p:transition>
    <p:wheel spokes="8"/>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4" name="عنصر نائب للمحتوى 3" descr="http://t1.gstatic.com/images?q=tbn:ANd9GcQl-K5exisOEMq2hIXA3-SHCWxDvbNHNXYg56zDFmGsfKYPErhKUg"/>
          <p:cNvPicPr>
            <a:picLocks noGrp="1"/>
          </p:cNvPicPr>
          <p:nvPr>
            <p:ph sz="quarter" idx="1"/>
          </p:nvPr>
        </p:nvPicPr>
        <p:blipFill>
          <a:blip r:embed="rId2"/>
          <a:srcRect/>
          <a:stretch>
            <a:fillRect/>
          </a:stretch>
        </p:blipFill>
        <p:spPr bwMode="auto">
          <a:xfrm>
            <a:off x="785786" y="285728"/>
            <a:ext cx="7929618" cy="5857915"/>
          </a:xfrm>
          <a:prstGeom prst="rect">
            <a:avLst/>
          </a:prstGeom>
          <a:noFill/>
          <a:ln w="9525">
            <a:noFill/>
            <a:miter lim="800000"/>
            <a:headEnd/>
            <a:tailEnd/>
          </a:ln>
        </p:spPr>
      </p:pic>
    </p:spTree>
  </p:cSld>
  <p:clrMapOvr>
    <a:masterClrMapping/>
  </p:clrMapOvr>
  <p:transition>
    <p:wheel/>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4" name="عنصر نائب للمحتوى 3" descr="C:\Documents and Settings\XPPRESP3\My Documents\Downloads\Gable Greenhouse.jpg"/>
          <p:cNvPicPr>
            <a:picLocks noGrp="1"/>
          </p:cNvPicPr>
          <p:nvPr>
            <p:ph sz="quarter" idx="1"/>
          </p:nvPr>
        </p:nvPicPr>
        <p:blipFill>
          <a:blip r:embed="rId2" cstate="print"/>
          <a:srcRect/>
          <a:stretch>
            <a:fillRect/>
          </a:stretch>
        </p:blipFill>
        <p:spPr bwMode="auto">
          <a:xfrm>
            <a:off x="3214678" y="1142984"/>
            <a:ext cx="5929322" cy="5143536"/>
          </a:xfrm>
          <a:prstGeom prst="rect">
            <a:avLst/>
          </a:prstGeom>
          <a:noFill/>
          <a:ln w="9525">
            <a:noFill/>
            <a:miter lim="800000"/>
            <a:headEnd/>
            <a:tailEnd/>
          </a:ln>
        </p:spPr>
      </p:pic>
      <p:pic>
        <p:nvPicPr>
          <p:cNvPr id="5" name="صورة 4" descr="C:\Documents and Settings\XPPRESP3\My Documents\Downloads\even span.jpg"/>
          <p:cNvPicPr/>
          <p:nvPr/>
        </p:nvPicPr>
        <p:blipFill>
          <a:blip r:embed="rId3"/>
          <a:srcRect/>
          <a:stretch>
            <a:fillRect/>
          </a:stretch>
        </p:blipFill>
        <p:spPr bwMode="auto">
          <a:xfrm>
            <a:off x="500034" y="4071942"/>
            <a:ext cx="2190750" cy="1638300"/>
          </a:xfrm>
          <a:prstGeom prst="rect">
            <a:avLst/>
          </a:prstGeom>
          <a:noFill/>
          <a:ln w="9525">
            <a:noFill/>
            <a:miter lim="800000"/>
            <a:headEnd/>
            <a:tailEnd/>
          </a:ln>
        </p:spPr>
      </p:pic>
    </p:spTree>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4" name="عنصر نائب للمحتوى 3" descr="http://t0.gstatic.com/images?q=tbn:ANd9GcTwOlGBdfJSJl7N23FLtlwZaNp_Q3ko6qaqOwarsKyMDovwycJX"/>
          <p:cNvPicPr>
            <a:picLocks noGrp="1"/>
          </p:cNvPicPr>
          <p:nvPr>
            <p:ph sz="quarter" idx="1"/>
          </p:nvPr>
        </p:nvPicPr>
        <p:blipFill>
          <a:blip r:embed="rId2"/>
          <a:srcRect/>
          <a:stretch>
            <a:fillRect/>
          </a:stretch>
        </p:blipFill>
        <p:spPr bwMode="auto">
          <a:xfrm>
            <a:off x="571472" y="642918"/>
            <a:ext cx="7786742" cy="6000792"/>
          </a:xfrm>
          <a:prstGeom prst="rect">
            <a:avLst/>
          </a:prstGeom>
          <a:noFill/>
          <a:ln w="9525">
            <a:noFill/>
            <a:miter lim="800000"/>
            <a:headEnd/>
            <a:tailEnd/>
          </a:ln>
        </p:spPr>
      </p:pic>
    </p:spTree>
  </p:cSld>
  <p:clrMapOvr>
    <a:masterClrMapping/>
  </p:clrMapOvr>
  <p:transition>
    <p:zo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UNEVEN SPAN GREEN </a:t>
            </a:r>
            <a:r>
              <a:rPr lang="en-US" b="1" i="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HOUSES</a:t>
            </a:r>
            <a:r>
              <a:rPr 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r>
            <a:br>
              <a:rPr 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endParaRPr lang="ar-SA"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4" name="عنصر نائب للمحتوى 3" descr="C:\Documents and Settings\XPPRESP3\My Documents\Downloads\uneven span.jpg"/>
          <p:cNvPicPr>
            <a:picLocks noGrp="1"/>
          </p:cNvPicPr>
          <p:nvPr>
            <p:ph sz="quarter" idx="1"/>
          </p:nvPr>
        </p:nvPicPr>
        <p:blipFill>
          <a:blip r:embed="rId2"/>
          <a:srcRect/>
          <a:stretch>
            <a:fillRect/>
          </a:stretch>
        </p:blipFill>
        <p:spPr bwMode="auto">
          <a:xfrm>
            <a:off x="1142976" y="1500174"/>
            <a:ext cx="7215238" cy="5500726"/>
          </a:xfrm>
          <a:prstGeom prst="rect">
            <a:avLst/>
          </a:prstGeom>
          <a:noFill/>
          <a:ln w="9525">
            <a:noFill/>
            <a:miter lim="800000"/>
            <a:headEnd/>
            <a:tailEnd/>
          </a:ln>
        </p:spPr>
      </p:pic>
    </p:spTree>
  </p:cSld>
  <p:clrMapOvr>
    <a:masterClrMapping/>
  </p:clrMapOvr>
  <p:transition>
    <p:push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sz="quarter" idx="1"/>
          </p:nvPr>
        </p:nvSpPr>
        <p:spPr/>
        <p:txBody>
          <a:bodyPr/>
          <a:lstStyle/>
          <a:p>
            <a:r>
              <a:rPr lang="ar-SA" b="1" dirty="0" smtClean="0"/>
              <a:t>يكون أحد جانبي السقف أطول من الجانب الآخر وهو يصلح للبيوت البلاستيكية والزجاجية سواء أكانت متصلة أم غير متصلة لكن لا يشيع استخدامه إلا في البيوت المقامة على جوانب التلال حيث يكون السقف المائل العريض مواجها لأشعة الشمس للسماح بنفاذ اكبر قدر من الطاقة الضوئية لتحسين الإضاءة والتدفئة</a:t>
            </a:r>
            <a:r>
              <a:rPr lang="en-US" b="1" dirty="0" smtClean="0"/>
              <a:t> .</a:t>
            </a:r>
            <a:endParaRPr lang="ar-SA" dirty="0"/>
          </a:p>
        </p:txBody>
      </p:sp>
      <p:pic>
        <p:nvPicPr>
          <p:cNvPr id="4" name="صورة 3" descr="Full-size image (19 K)"/>
          <p:cNvPicPr/>
          <p:nvPr/>
        </p:nvPicPr>
        <p:blipFill>
          <a:blip r:embed="rId2"/>
          <a:srcRect b="62851"/>
          <a:stretch>
            <a:fillRect/>
          </a:stretch>
        </p:blipFill>
        <p:spPr bwMode="auto">
          <a:xfrm>
            <a:off x="1928794" y="4000504"/>
            <a:ext cx="5272982" cy="159656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4" name="عنصر نائب للمحتوى 3" descr="http://www.caes.uga.edu/applications/publications/files/html/B931/images/uneven.gif"/>
          <p:cNvPicPr>
            <a:picLocks noGrp="1"/>
          </p:cNvPicPr>
          <p:nvPr>
            <p:ph sz="quarter" idx="1"/>
          </p:nvPr>
        </p:nvPicPr>
        <p:blipFill>
          <a:blip r:embed="rId2"/>
          <a:srcRect/>
          <a:stretch>
            <a:fillRect/>
          </a:stretch>
        </p:blipFill>
        <p:spPr bwMode="auto">
          <a:xfrm>
            <a:off x="714348" y="1214422"/>
            <a:ext cx="8072494" cy="4786346"/>
          </a:xfrm>
          <a:prstGeom prst="rect">
            <a:avLst/>
          </a:prstGeom>
          <a:noFill/>
          <a:ln w="9525">
            <a:noFill/>
            <a:miter lim="800000"/>
            <a:headEnd/>
            <a:tailEnd/>
          </a:ln>
        </p:spPr>
      </p:pic>
    </p:spTree>
  </p:cSld>
  <p:clrMapOvr>
    <a:masterClrMapping/>
  </p:clrMapOvr>
  <p:transition>
    <p:strips dir="ru"/>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4" name="عنصر نائب للمحتوى 3" descr="C:\Documents and Settings\XPPRESP3\My Documents\Downloads\1303.gif"/>
          <p:cNvPicPr>
            <a:picLocks noGrp="1"/>
          </p:cNvPicPr>
          <p:nvPr>
            <p:ph sz="quarter" idx="1"/>
          </p:nvPr>
        </p:nvPicPr>
        <p:blipFill>
          <a:blip r:embed="rId2"/>
          <a:srcRect/>
          <a:stretch>
            <a:fillRect/>
          </a:stretch>
        </p:blipFill>
        <p:spPr bwMode="auto">
          <a:xfrm>
            <a:off x="1142976" y="642918"/>
            <a:ext cx="7143800" cy="5286412"/>
          </a:xfrm>
          <a:prstGeom prst="rect">
            <a:avLst/>
          </a:prstGeom>
          <a:noFill/>
          <a:ln w="9525">
            <a:noFill/>
            <a:miter lim="800000"/>
            <a:headEnd/>
            <a:tailEnd/>
          </a:ln>
        </p:spPr>
      </p:pic>
    </p:spTree>
  </p:cSld>
  <p:clrMapOvr>
    <a:masterClrMapping/>
  </p:clrMapOvr>
  <p:transition>
    <p:strips/>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Dome</a:t>
            </a:r>
            <a:br>
              <a:rPr 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endParaRPr lang="ar-SA"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4" name="عنصر نائب للمحتوى 3" descr="http://www.geo-dome.co.uk/cumbria/Photos/greenhouse_layout1.jpg"/>
          <p:cNvPicPr>
            <a:picLocks noGrp="1"/>
          </p:cNvPicPr>
          <p:nvPr>
            <p:ph sz="quarter" idx="1"/>
          </p:nvPr>
        </p:nvPicPr>
        <p:blipFill>
          <a:blip r:embed="rId2"/>
          <a:srcRect/>
          <a:stretch>
            <a:fillRect/>
          </a:stretch>
        </p:blipFill>
        <p:spPr bwMode="auto">
          <a:xfrm>
            <a:off x="928662" y="1714488"/>
            <a:ext cx="7000924" cy="4857784"/>
          </a:xfrm>
          <a:prstGeom prst="rect">
            <a:avLst/>
          </a:prstGeom>
          <a:noFill/>
          <a:ln w="9525">
            <a:noFill/>
            <a:miter lim="800000"/>
            <a:headEnd/>
            <a:tailEnd/>
          </a:ln>
        </p:spPr>
      </p:pic>
    </p:spTree>
  </p:cSld>
  <p:clrMapOvr>
    <a:masterClrMapping/>
  </p:clrMapOvr>
  <p:transition>
    <p:split orient="ver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sz="quarter" idx="1"/>
          </p:nvPr>
        </p:nvSpPr>
        <p:spPr/>
        <p:txBody>
          <a:bodyPr/>
          <a:lstStyle/>
          <a:p>
            <a:r>
              <a:rPr lang="ar-SA" b="1" dirty="0" smtClean="0"/>
              <a:t>وهذا النوع من البيوت لا يستخدم إلا في المناطق التي يسودها جو ملبد بالغيوم مع إضاءة شمسية ضعيفة في معظم أوقات السنة حيث يسمح هذا التصميم الهندسي بنفاذ اكبر قدر ممكن من أشعة الشمس وهو لا يصلح إلا للبيوت المفردة</a:t>
            </a:r>
            <a:r>
              <a:rPr lang="en-US" b="1" dirty="0" smtClean="0"/>
              <a:t>.</a:t>
            </a:r>
            <a:endParaRPr lang="en-US" dirty="0" smtClean="0"/>
          </a:p>
          <a:p>
            <a:endParaRPr lang="ar-SA"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sz="quarter" idx="1"/>
          </p:nvPr>
        </p:nvSpPr>
        <p:spPr/>
        <p:txBody>
          <a:bodyPr/>
          <a:lstStyle/>
          <a:p>
            <a:pPr algn="just"/>
            <a:r>
              <a:rPr lang="ar-SA" b="1" dirty="0" smtClean="0"/>
              <a:t>يتكون هذا النوع من مجموعة من البيوت المتجاورة من الشكل </a:t>
            </a:r>
            <a:r>
              <a:rPr lang="ar-SA" b="1" dirty="0" err="1" smtClean="0"/>
              <a:t>الجمالونى</a:t>
            </a:r>
            <a:r>
              <a:rPr lang="ar-SA" b="1" dirty="0" smtClean="0"/>
              <a:t> الغير متناظر الانحدار </a:t>
            </a:r>
            <a:r>
              <a:rPr lang="en-US" b="1" dirty="0" smtClean="0"/>
              <a:t>Gable uneven span</a:t>
            </a:r>
            <a:r>
              <a:rPr lang="ar-SA" b="1" dirty="0" smtClean="0"/>
              <a:t> ويستخدم مع البيوت الزجاجية والبلاستيكية</a:t>
            </a:r>
            <a:r>
              <a:rPr lang="en-US" b="1" dirty="0" smtClean="0"/>
              <a:t>. </a:t>
            </a:r>
            <a:endParaRPr lang="ar-SA" dirty="0"/>
          </a:p>
        </p:txBody>
      </p:sp>
      <p:pic>
        <p:nvPicPr>
          <p:cNvPr id="92162" name="Picture 2" descr="http://www.bkinstall.com/greenhouses/Gutter-Connected_Sawtooth_Truss_Bow_F.jpg"/>
          <p:cNvPicPr>
            <a:picLocks noChangeAspect="1" noChangeArrowheads="1"/>
          </p:cNvPicPr>
          <p:nvPr/>
        </p:nvPicPr>
        <p:blipFill>
          <a:blip r:embed="rId2"/>
          <a:srcRect/>
          <a:stretch>
            <a:fillRect/>
          </a:stretch>
        </p:blipFill>
        <p:spPr bwMode="auto">
          <a:xfrm>
            <a:off x="1928794" y="3214686"/>
            <a:ext cx="3095625" cy="3048001"/>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5" name="عنصر نائب للمحتوى 4" descr="http://t1.gstatic.com/images?q=tbn:ANd9GcSRHoX9UeaP1dM6dLbrLpv3lExiqS1tQMJ2qaMJpQAPwz8ga4LEtfFBIQ"/>
          <p:cNvPicPr>
            <a:picLocks noGrp="1"/>
          </p:cNvPicPr>
          <p:nvPr>
            <p:ph sz="quarter" idx="1"/>
          </p:nvPr>
        </p:nvPicPr>
        <p:blipFill>
          <a:blip r:embed="rId2"/>
          <a:srcRect/>
          <a:stretch>
            <a:fillRect/>
          </a:stretch>
        </p:blipFill>
        <p:spPr bwMode="auto">
          <a:xfrm>
            <a:off x="428596" y="1785926"/>
            <a:ext cx="3714776" cy="4357718"/>
          </a:xfrm>
          <a:prstGeom prst="rect">
            <a:avLst/>
          </a:prstGeom>
          <a:noFill/>
          <a:ln w="9525">
            <a:noFill/>
            <a:miter lim="800000"/>
            <a:headEnd/>
            <a:tailEnd/>
          </a:ln>
        </p:spPr>
      </p:pic>
      <p:pic>
        <p:nvPicPr>
          <p:cNvPr id="4" name="صورة 3" descr="http://t0.gstatic.com/images?q=tbn:ANd9GcRvaO9AGEZ7A96RXO8o1CI6TJDXBb5za8vkFRgje2K1M-oIsG1D"/>
          <p:cNvPicPr/>
          <p:nvPr/>
        </p:nvPicPr>
        <p:blipFill>
          <a:blip r:embed="rId3"/>
          <a:srcRect/>
          <a:stretch>
            <a:fillRect/>
          </a:stretch>
        </p:blipFill>
        <p:spPr bwMode="auto">
          <a:xfrm>
            <a:off x="4643438" y="1714488"/>
            <a:ext cx="4143404" cy="3929090"/>
          </a:xfrm>
          <a:prstGeom prst="rect">
            <a:avLst/>
          </a:prstGeom>
          <a:noFill/>
          <a:ln w="9525">
            <a:noFill/>
            <a:miter lim="800000"/>
            <a:headEnd/>
            <a:tailEnd/>
          </a:ln>
        </p:spPr>
      </p:pic>
    </p:spTree>
  </p:cSld>
  <p:clrMapOvr>
    <a:masterClrMapping/>
  </p:clrMapOvr>
  <p:transition>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5" name="عنصر نائب للمحتوى 4" descr="http://t0.gstatic.com/images?q=tbn:ANd9GcRHv6wRMZ8HVS9v3jEZKIxGUSAtiFiFiwh1Lj48rnLeOknyEzX2ixNIPQ"/>
          <p:cNvPicPr>
            <a:picLocks noGrp="1"/>
          </p:cNvPicPr>
          <p:nvPr>
            <p:ph sz="quarter" idx="1"/>
          </p:nvPr>
        </p:nvPicPr>
        <p:blipFill>
          <a:blip r:embed="rId2"/>
          <a:srcRect/>
          <a:stretch>
            <a:fillRect/>
          </a:stretch>
        </p:blipFill>
        <p:spPr bwMode="auto">
          <a:xfrm>
            <a:off x="357158" y="1571612"/>
            <a:ext cx="4143404" cy="4357718"/>
          </a:xfrm>
          <a:prstGeom prst="rect">
            <a:avLst/>
          </a:prstGeom>
          <a:noFill/>
          <a:ln w="9525">
            <a:noFill/>
            <a:miter lim="800000"/>
            <a:headEnd/>
            <a:tailEnd/>
          </a:ln>
        </p:spPr>
      </p:pic>
      <p:pic>
        <p:nvPicPr>
          <p:cNvPr id="4" name="صورة 3" descr="http://t3.gstatic.com/images?q=tbn:ANd9GcSngkwiPWGKbrWeDn-cIuFo3n6-gVVGDZcnxfEpGzvJX1EGKdtE"/>
          <p:cNvPicPr/>
          <p:nvPr/>
        </p:nvPicPr>
        <p:blipFill>
          <a:blip r:embed="rId3"/>
          <a:srcRect/>
          <a:stretch>
            <a:fillRect/>
          </a:stretch>
        </p:blipFill>
        <p:spPr bwMode="auto">
          <a:xfrm>
            <a:off x="4643438" y="1714488"/>
            <a:ext cx="4214842" cy="4214842"/>
          </a:xfrm>
          <a:prstGeom prst="rect">
            <a:avLst/>
          </a:prstGeom>
          <a:noFill/>
          <a:ln w="9525">
            <a:noFill/>
            <a:miter lim="800000"/>
            <a:headEnd/>
            <a:tailEnd/>
          </a:ln>
        </p:spPr>
      </p:pic>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4" name="عنصر نائب للمحتوى 3" descr="http://www.buckminster.info/Pics/Icosahedra/Icos-Dome-Greenhouse-Biodome.jpg"/>
          <p:cNvPicPr>
            <a:picLocks noGrp="1"/>
          </p:cNvPicPr>
          <p:nvPr>
            <p:ph sz="quarter" idx="1"/>
          </p:nvPr>
        </p:nvPicPr>
        <p:blipFill>
          <a:blip r:embed="rId2"/>
          <a:srcRect/>
          <a:stretch>
            <a:fillRect/>
          </a:stretch>
        </p:blipFill>
        <p:spPr bwMode="auto">
          <a:xfrm>
            <a:off x="785786" y="857232"/>
            <a:ext cx="7858180" cy="5500726"/>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4" name="عنصر نائب للمحتوى 3" descr="http://t1.gstatic.com/images?q=tbn:ANd9GcQY3RGfOideFGUFz6WdUHfn7BRw8XPWzCmfjy31Hfsrn6Tovb5x"/>
          <p:cNvPicPr>
            <a:picLocks noGrp="1"/>
          </p:cNvPicPr>
          <p:nvPr>
            <p:ph sz="quarter" idx="1"/>
          </p:nvPr>
        </p:nvPicPr>
        <p:blipFill>
          <a:blip r:embed="rId2"/>
          <a:srcRect/>
          <a:stretch>
            <a:fillRect/>
          </a:stretch>
        </p:blipFill>
        <p:spPr bwMode="auto">
          <a:xfrm>
            <a:off x="1071538" y="928670"/>
            <a:ext cx="7429552" cy="5429288"/>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4" name="عنصر نائب للمحتوى 3" descr="http://t2.gstatic.com/images?q=tbn:ANd9GcS0eiw8SutQSveRlWFnOhrfVWrCvI75NAWPidOJ8ZUQeh11cFhg-A"/>
          <p:cNvPicPr>
            <a:picLocks noGrp="1"/>
          </p:cNvPicPr>
          <p:nvPr>
            <p:ph sz="quarter" idx="1"/>
          </p:nvPr>
        </p:nvPicPr>
        <p:blipFill>
          <a:blip r:embed="rId2"/>
          <a:srcRect/>
          <a:stretch>
            <a:fillRect/>
          </a:stretch>
        </p:blipFill>
        <p:spPr bwMode="auto">
          <a:xfrm>
            <a:off x="642910" y="642918"/>
            <a:ext cx="8215370" cy="5643602"/>
          </a:xfrm>
          <a:prstGeom prst="rect">
            <a:avLst/>
          </a:prstGeom>
          <a:noFill/>
          <a:ln w="9525">
            <a:noFill/>
            <a:miter lim="800000"/>
            <a:headEnd/>
            <a:tailEnd/>
          </a:ln>
        </p:spPr>
      </p:pic>
    </p:spTree>
  </p:cSld>
  <p:clrMapOvr>
    <a:masterClrMapping/>
  </p:clrMapOvr>
  <p:transition>
    <p:cut thruBlk="1"/>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4" name="عنصر نائب للمحتوى 3" descr="http://t3.gstatic.com/images?q=tbn:ANd9GcScCwX7uBTpn7oogXGQ_9uDuo65YY5iNBBne5uvIJ_ugxQbdFoNfEB-AQ"/>
          <p:cNvPicPr>
            <a:picLocks noGrp="1"/>
          </p:cNvPicPr>
          <p:nvPr>
            <p:ph sz="quarter" idx="1"/>
          </p:nvPr>
        </p:nvPicPr>
        <p:blipFill>
          <a:blip r:embed="rId2"/>
          <a:stretch>
            <a:fillRect/>
          </a:stretch>
        </p:blipFill>
        <p:spPr bwMode="auto">
          <a:xfrm>
            <a:off x="500034" y="285728"/>
            <a:ext cx="7500990" cy="6215106"/>
          </a:xfrm>
          <a:prstGeom prst="rect">
            <a:avLst/>
          </a:prstGeom>
          <a:noFill/>
          <a:ln w="9525">
            <a:noFill/>
            <a:miter lim="800000"/>
            <a:headEnd/>
            <a:tailEnd/>
          </a:ln>
        </p:spPr>
      </p:pic>
    </p:spTree>
  </p:cSld>
  <p:clrMapOvr>
    <a:masterClrMapping/>
  </p:clrMapOvr>
  <p:transition>
    <p:comb dir="vert"/>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dirty="0"/>
          </a:p>
        </p:txBody>
      </p:sp>
      <p:pic>
        <p:nvPicPr>
          <p:cNvPr id="4" name="عنصر نائب للمحتوى 3" descr="http://t2.gstatic.com/images?q=tbn:ANd9GcSLUv-oqSBmz8k7YZcM1Fvmx6ncljkuhiiMWYtF9j_FfIFb-9Mv"/>
          <p:cNvPicPr>
            <a:picLocks noGrp="1"/>
          </p:cNvPicPr>
          <p:nvPr>
            <p:ph sz="quarter" idx="1"/>
          </p:nvPr>
        </p:nvPicPr>
        <p:blipFill>
          <a:blip r:embed="rId2"/>
          <a:srcRect/>
          <a:stretch>
            <a:fillRect/>
          </a:stretch>
        </p:blipFill>
        <p:spPr bwMode="auto">
          <a:xfrm>
            <a:off x="928662" y="285728"/>
            <a:ext cx="7643866" cy="6286544"/>
          </a:xfrm>
          <a:prstGeom prst="rect">
            <a:avLst/>
          </a:prstGeom>
          <a:noFill/>
          <a:ln w="9525">
            <a:noFill/>
            <a:miter lim="800000"/>
            <a:headEnd/>
            <a:tailEnd/>
          </a:ln>
        </p:spPr>
      </p:pic>
    </p:spTree>
  </p:cSld>
  <p:clrMapOvr>
    <a:masterClrMapping/>
  </p:clrMapOvr>
  <p:transition>
    <p:checke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4" name="عنصر نائب للمحتوى 3" descr="http://t2.gstatic.com/images?q=tbn:ANd9GcQFJWGofk75JmMuxpnaFLUcuDFdfr0FV9NhorRCy6Se2ZBoc1YB"/>
          <p:cNvPicPr>
            <a:picLocks noGrp="1"/>
          </p:cNvPicPr>
          <p:nvPr>
            <p:ph sz="quarter" idx="1"/>
          </p:nvPr>
        </p:nvPicPr>
        <p:blipFill>
          <a:blip r:embed="rId2"/>
          <a:srcRect/>
          <a:stretch>
            <a:fillRect/>
          </a:stretch>
        </p:blipFill>
        <p:spPr bwMode="auto">
          <a:xfrm>
            <a:off x="1357290" y="1071546"/>
            <a:ext cx="6929486" cy="4786346"/>
          </a:xfrm>
          <a:prstGeom prst="rect">
            <a:avLst/>
          </a:prstGeom>
          <a:noFill/>
          <a:ln w="9525">
            <a:noFill/>
            <a:miter lim="800000"/>
            <a:headEnd/>
            <a:tailEnd/>
          </a:ln>
        </p:spPr>
      </p:pic>
    </p:spTree>
  </p:cSld>
  <p:clrMapOvr>
    <a:masterClrMapping/>
  </p:clrMapOvr>
  <p:transition>
    <p:strips dir="rd"/>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dirty="0"/>
          </a:p>
        </p:txBody>
      </p:sp>
      <p:pic>
        <p:nvPicPr>
          <p:cNvPr id="4" name="عنصر نائب للمحتوى 3" descr="http://t0.gstatic.com/images?q=tbn:ANd9GcS7v5qRHJvHSq72fxhHAvr_C_6qE_y9AeVnop3ig0AYpd0ifJ4m4g"/>
          <p:cNvPicPr>
            <a:picLocks noGrp="1"/>
          </p:cNvPicPr>
          <p:nvPr>
            <p:ph sz="quarter" idx="1"/>
          </p:nvPr>
        </p:nvPicPr>
        <p:blipFill>
          <a:blip r:embed="rId2"/>
          <a:srcRect/>
          <a:stretch>
            <a:fillRect/>
          </a:stretch>
        </p:blipFill>
        <p:spPr bwMode="auto">
          <a:xfrm>
            <a:off x="1285852" y="-285776"/>
            <a:ext cx="7143800" cy="6858048"/>
          </a:xfrm>
          <a:prstGeom prst="rect">
            <a:avLst/>
          </a:prstGeom>
          <a:noFill/>
          <a:ln w="9525">
            <a:noFill/>
            <a:miter lim="800000"/>
            <a:headEnd/>
            <a:tailEnd/>
          </a:ln>
        </p:spPr>
      </p:pic>
    </p:spTree>
  </p:cSld>
  <p:clrMapOvr>
    <a:masterClrMapping/>
  </p:clrMapOvr>
  <p:transition>
    <p:wheel spokes="8"/>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4" name="عنصر نائب للمحتوى 3" descr="http://t3.gstatic.com/images?q=tbn:ANd9GcS3Mn78_vDOD26A0mZtgXLZd8KW4IzEY_9WxwqmFaoG14gHF8HqVX7rKhU"/>
          <p:cNvPicPr>
            <a:picLocks noGrp="1"/>
          </p:cNvPicPr>
          <p:nvPr>
            <p:ph sz="quarter" idx="1"/>
          </p:nvPr>
        </p:nvPicPr>
        <p:blipFill>
          <a:blip r:embed="rId2"/>
          <a:srcRect/>
          <a:stretch>
            <a:fillRect/>
          </a:stretch>
        </p:blipFill>
        <p:spPr bwMode="auto">
          <a:xfrm>
            <a:off x="0" y="1643050"/>
            <a:ext cx="9144000" cy="3714776"/>
          </a:xfrm>
          <a:prstGeom prst="rect">
            <a:avLst/>
          </a:prstGeom>
          <a:noFill/>
          <a:ln w="9525">
            <a:noFill/>
            <a:miter lim="800000"/>
            <a:headEnd/>
            <a:tailEnd/>
          </a:ln>
        </p:spPr>
      </p:pic>
    </p:spTree>
  </p:cSld>
  <p:clrMapOvr>
    <a:masterClrMapping/>
  </p:clrMapOvr>
  <p:transition>
    <p:plus/>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4" name="عنصر نائب للمحتوى 3" descr="http://www.agratech.com/cms/upload/category/images/sawtooth%2001.jpg"/>
          <p:cNvPicPr>
            <a:picLocks noGrp="1"/>
          </p:cNvPicPr>
          <p:nvPr>
            <p:ph sz="quarter" idx="1"/>
          </p:nvPr>
        </p:nvPicPr>
        <p:blipFill>
          <a:blip r:embed="rId2"/>
          <a:srcRect/>
          <a:stretch>
            <a:fillRect/>
          </a:stretch>
        </p:blipFill>
        <p:spPr bwMode="auto">
          <a:xfrm>
            <a:off x="357158" y="500042"/>
            <a:ext cx="8001056" cy="5929354"/>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Lean to greenhouses</a:t>
            </a:r>
            <a:br>
              <a:rPr 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endParaRPr lang="ar-SA"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4" name="عنصر نائب للمحتوى 3" descr="http://campus.extension.org/file.php/424/Unit-02/0201-01.gif"/>
          <p:cNvPicPr>
            <a:picLocks noGrp="1"/>
          </p:cNvPicPr>
          <p:nvPr>
            <p:ph sz="quarter" idx="1"/>
          </p:nvPr>
        </p:nvPicPr>
        <p:blipFill>
          <a:blip r:embed="rId2"/>
          <a:srcRect/>
          <a:stretch>
            <a:fillRect/>
          </a:stretch>
        </p:blipFill>
        <p:spPr bwMode="auto">
          <a:xfrm>
            <a:off x="1285852" y="2643182"/>
            <a:ext cx="2743200" cy="2743200"/>
          </a:xfrm>
          <a:prstGeom prst="rect">
            <a:avLst/>
          </a:prstGeom>
          <a:noFill/>
          <a:ln w="9525">
            <a:noFill/>
            <a:miter lim="800000"/>
            <a:headEnd/>
            <a:tailEnd/>
          </a:ln>
        </p:spPr>
      </p:pic>
      <p:pic>
        <p:nvPicPr>
          <p:cNvPr id="2050" name="Picture 2" descr="F:\greenhse_conv_lean.gif"/>
          <p:cNvPicPr>
            <a:picLocks noChangeAspect="1" noChangeArrowheads="1"/>
          </p:cNvPicPr>
          <p:nvPr/>
        </p:nvPicPr>
        <p:blipFill>
          <a:blip r:embed="rId3"/>
          <a:srcRect/>
          <a:stretch>
            <a:fillRect/>
          </a:stretch>
        </p:blipFill>
        <p:spPr bwMode="auto">
          <a:xfrm>
            <a:off x="3571868" y="1000108"/>
            <a:ext cx="5429288" cy="4919705"/>
          </a:xfrm>
          <a:prstGeom prst="rect">
            <a:avLst/>
          </a:prstGeom>
          <a:noFill/>
        </p:spPr>
      </p:pic>
    </p:spTree>
  </p:cSld>
  <p:clrMapOvr>
    <a:masterClrMapping/>
  </p:clrMapOvr>
  <p:transition>
    <p:plus/>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sz="quarter" idx="1"/>
          </p:nvPr>
        </p:nvSpPr>
        <p:spPr/>
        <p:txBody>
          <a:bodyPr/>
          <a:lstStyle/>
          <a:p>
            <a:r>
              <a:rPr lang="ar-SA" b="1" dirty="0" smtClean="0"/>
              <a:t>يكون هذا النوع من البيوت ملاصقا لمبنى ويكون السقف فيه منحدرا نحو جانب واحد فقط هو الجانب</a:t>
            </a:r>
            <a:r>
              <a:rPr lang="en-US" b="1" dirty="0" smtClean="0"/>
              <a:t> </a:t>
            </a:r>
            <a:r>
              <a:rPr lang="ar-SA" b="1" dirty="0" smtClean="0"/>
              <a:t>المواجه للشمس ويكون عادة صغير يستخدم غالبا لإنتاج الشتلات ونباتات الزينة</a:t>
            </a:r>
            <a:r>
              <a:rPr lang="en-US" b="1" dirty="0" smtClean="0"/>
              <a:t> </a:t>
            </a:r>
            <a:endParaRPr lang="ar-SA" b="1" dirty="0" smtClean="0"/>
          </a:p>
          <a:p>
            <a:r>
              <a:rPr lang="en-US" dirty="0" smtClean="0"/>
              <a:t>structure which is attached to another building along the ridgeline </a:t>
            </a:r>
            <a:endParaRPr lang="ar-SA" dirty="0" smtClean="0"/>
          </a:p>
          <a:p>
            <a:endParaRPr lang="ar-SA" dirty="0" smtClean="0"/>
          </a:p>
          <a:p>
            <a:endParaRPr lang="ar-SA" dirty="0"/>
          </a:p>
        </p:txBody>
      </p:sp>
      <p:pic>
        <p:nvPicPr>
          <p:cNvPr id="4" name="صورة 3" descr="Full-size image (23 K)"/>
          <p:cNvPicPr/>
          <p:nvPr/>
        </p:nvPicPr>
        <p:blipFill>
          <a:blip r:embed="rId2"/>
          <a:srcRect/>
          <a:stretch>
            <a:fillRect/>
          </a:stretch>
        </p:blipFill>
        <p:spPr bwMode="auto">
          <a:xfrm>
            <a:off x="2857488" y="4000504"/>
            <a:ext cx="3258820" cy="1562735"/>
          </a:xfrm>
          <a:prstGeom prst="rect">
            <a:avLst/>
          </a:prstGeom>
          <a:noFill/>
          <a:ln w="9525">
            <a:no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4" name="عنصر نائب للمحتوى 3" descr="C:\Documents and Settings\XPPRESP3\My Documents\Downloads\leantogreenhouse_300x200.jpg"/>
          <p:cNvPicPr>
            <a:picLocks noGrp="1"/>
          </p:cNvPicPr>
          <p:nvPr>
            <p:ph sz="quarter" idx="1"/>
          </p:nvPr>
        </p:nvPicPr>
        <p:blipFill>
          <a:blip r:embed="rId2" cstate="print"/>
          <a:srcRect/>
          <a:stretch>
            <a:fillRect/>
          </a:stretch>
        </p:blipFill>
        <p:spPr bwMode="auto">
          <a:xfrm>
            <a:off x="1571604" y="1142984"/>
            <a:ext cx="6500858" cy="4643470"/>
          </a:xfrm>
          <a:prstGeom prst="rect">
            <a:avLst/>
          </a:prstGeom>
          <a:noFill/>
          <a:ln w="9525">
            <a:noFill/>
            <a:miter lim="800000"/>
            <a:headEnd/>
            <a:tailEnd/>
          </a:ln>
        </p:spPr>
      </p:pic>
    </p:spTree>
  </p:cSld>
  <p:clrMapOvr>
    <a:masterClrMapping/>
  </p:clrMapOvr>
  <p:transition>
    <p:wheel spokes="1"/>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6" name="عنصر نائب للمحتوى 5" descr="Tropic model Lean-to greenhouse 7' x 14'"/>
          <p:cNvPicPr>
            <a:picLocks noGrp="1"/>
          </p:cNvPicPr>
          <p:nvPr>
            <p:ph sz="quarter" idx="1"/>
          </p:nvPr>
        </p:nvPicPr>
        <p:blipFill>
          <a:blip r:embed="rId2"/>
          <a:srcRect/>
          <a:stretch>
            <a:fillRect/>
          </a:stretch>
        </p:blipFill>
        <p:spPr bwMode="auto">
          <a:xfrm>
            <a:off x="642910" y="857232"/>
            <a:ext cx="7786742" cy="5500726"/>
          </a:xfrm>
          <a:prstGeom prst="rect">
            <a:avLst/>
          </a:prstGeom>
          <a:noFill/>
          <a:ln w="9525">
            <a:noFill/>
            <a:miter lim="800000"/>
            <a:headEnd/>
            <a:tailEnd/>
          </a:ln>
        </p:spPr>
      </p:pic>
    </p:spTree>
  </p:cSld>
  <p:clrMapOvr>
    <a:masterClrMapping/>
  </p:clrMapOvr>
  <p:transition>
    <p:zoom/>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4" name="عنصر نائب للمحتوى 3" descr="10'x12' Garden Sun Room greenhouse with custom end attachment"/>
          <p:cNvPicPr>
            <a:picLocks noGrp="1"/>
          </p:cNvPicPr>
          <p:nvPr>
            <p:ph sz="quarter" idx="1"/>
          </p:nvPr>
        </p:nvPicPr>
        <p:blipFill>
          <a:blip r:embed="rId2"/>
          <a:srcRect/>
          <a:stretch>
            <a:fillRect/>
          </a:stretch>
        </p:blipFill>
        <p:spPr bwMode="auto">
          <a:xfrm>
            <a:off x="1000100" y="642918"/>
            <a:ext cx="7286676" cy="5572164"/>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4" name="عنصر نائب للمحتوى 3" descr="Deluxe Lean-to greenhouse"/>
          <p:cNvPicPr>
            <a:picLocks noGrp="1"/>
          </p:cNvPicPr>
          <p:nvPr>
            <p:ph sz="quarter" idx="1"/>
          </p:nvPr>
        </p:nvPicPr>
        <p:blipFill>
          <a:blip r:embed="rId2"/>
          <a:srcRect/>
          <a:stretch>
            <a:fillRect/>
          </a:stretch>
        </p:blipFill>
        <p:spPr bwMode="auto">
          <a:xfrm>
            <a:off x="1071538" y="785794"/>
            <a:ext cx="7500990" cy="5143536"/>
          </a:xfrm>
          <a:prstGeom prst="rect">
            <a:avLst/>
          </a:prstGeom>
          <a:noFill/>
          <a:ln w="9525">
            <a:noFill/>
            <a:miter lim="800000"/>
            <a:headEnd/>
            <a:tailEnd/>
          </a:ln>
        </p:spPr>
      </p:pic>
    </p:spTree>
  </p:cSld>
  <p:clrMapOvr>
    <a:masterClrMapping/>
  </p:clrMapOvr>
  <p:transition>
    <p:split orient="vert"/>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4" name="عنصر نائب للمحتوى 3" descr="Garden Sun Room greenhouse"/>
          <p:cNvPicPr>
            <a:picLocks noGrp="1"/>
          </p:cNvPicPr>
          <p:nvPr>
            <p:ph sz="quarter" idx="1"/>
          </p:nvPr>
        </p:nvPicPr>
        <p:blipFill>
          <a:blip r:embed="rId2"/>
          <a:srcRect/>
          <a:stretch>
            <a:fillRect/>
          </a:stretch>
        </p:blipFill>
        <p:spPr bwMode="auto">
          <a:xfrm>
            <a:off x="714348" y="571480"/>
            <a:ext cx="7643866" cy="5786478"/>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4" name="عنصر نائب للمحتوى 3" descr="Deluxe Glass-to-ground on porch"/>
          <p:cNvPicPr>
            <a:picLocks noGrp="1"/>
          </p:cNvPicPr>
          <p:nvPr>
            <p:ph sz="quarter" idx="1"/>
          </p:nvPr>
        </p:nvPicPr>
        <p:blipFill>
          <a:blip r:embed="rId2"/>
          <a:srcRect/>
          <a:stretch>
            <a:fillRect/>
          </a:stretch>
        </p:blipFill>
        <p:spPr bwMode="auto">
          <a:xfrm>
            <a:off x="1428728" y="714356"/>
            <a:ext cx="6786610" cy="5357850"/>
          </a:xfrm>
          <a:prstGeom prst="rect">
            <a:avLst/>
          </a:prstGeom>
          <a:noFill/>
          <a:ln w="9525">
            <a:noFill/>
            <a:miter lim="800000"/>
            <a:headEnd/>
            <a:tailEnd/>
          </a:ln>
        </p:spPr>
      </p:pic>
    </p:spTree>
  </p:cSld>
  <p:clrMapOvr>
    <a:masterClrMapping/>
  </p:clrMapOvr>
  <p:transition>
    <p:wheel spokes="8"/>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4" name="عنصر نائب للمحتوى 3" descr="Garden Sun Room under construction"/>
          <p:cNvPicPr>
            <a:picLocks noGrp="1"/>
          </p:cNvPicPr>
          <p:nvPr>
            <p:ph sz="quarter" idx="1"/>
          </p:nvPr>
        </p:nvPicPr>
        <p:blipFill>
          <a:blip r:embed="rId2"/>
          <a:srcRect/>
          <a:stretch>
            <a:fillRect/>
          </a:stretch>
        </p:blipFill>
        <p:spPr bwMode="auto">
          <a:xfrm>
            <a:off x="1214414" y="571480"/>
            <a:ext cx="7000924" cy="5429288"/>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4" name="عنصر نائب للمحتوى 3" descr="Garden Sun room "/>
          <p:cNvPicPr>
            <a:picLocks noGrp="1"/>
          </p:cNvPicPr>
          <p:nvPr>
            <p:ph sz="quarter" idx="1"/>
          </p:nvPr>
        </p:nvPicPr>
        <p:blipFill>
          <a:blip r:embed="rId2"/>
          <a:srcRect/>
          <a:stretch>
            <a:fillRect/>
          </a:stretch>
        </p:blipFill>
        <p:spPr bwMode="auto">
          <a:xfrm>
            <a:off x="1500166" y="642918"/>
            <a:ext cx="6715172" cy="5143536"/>
          </a:xfrm>
          <a:prstGeom prst="rect">
            <a:avLst/>
          </a:prstGeom>
          <a:noFill/>
          <a:ln w="9525">
            <a:noFill/>
            <a:miter lim="800000"/>
            <a:headEnd/>
            <a:tailEnd/>
          </a:ln>
        </p:spPr>
      </p:pic>
    </p:spTree>
  </p:cSld>
  <p:clrMapOvr>
    <a:masterClrMapping/>
  </p:clrMapOvr>
  <p:transition>
    <p:plus/>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ar-SA"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2. </a:t>
            </a:r>
            <a:r>
              <a:rPr 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Ridge and furrow greenhouses</a:t>
            </a:r>
            <a:br>
              <a:rPr 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endParaRPr lang="ar-SA"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5" name="عنصر نائب للمحتوى 4" descr="http://campus.extension.org/file.php/424/Unit-02/0201-06.gif"/>
          <p:cNvPicPr>
            <a:picLocks noGrp="1"/>
          </p:cNvPicPr>
          <p:nvPr>
            <p:ph sz="quarter" idx="1"/>
          </p:nvPr>
        </p:nvPicPr>
        <p:blipFill>
          <a:blip r:embed="rId2"/>
          <a:stretch>
            <a:fillRect/>
          </a:stretch>
        </p:blipFill>
        <p:spPr bwMode="auto">
          <a:xfrm>
            <a:off x="1428728" y="2285992"/>
            <a:ext cx="6143668" cy="3000396"/>
          </a:xfrm>
          <a:prstGeom prst="rect">
            <a:avLst/>
          </a:prstGeom>
          <a:noFill/>
          <a:ln w="9525">
            <a:noFill/>
            <a:miter lim="800000"/>
            <a:headEnd/>
            <a:tailEnd/>
          </a:ln>
        </p:spPr>
      </p:pic>
    </p:spTree>
  </p:cSld>
  <p:clrMapOvr>
    <a:masterClrMapping/>
  </p:clrMapOvr>
  <p:transition>
    <p:wip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4" name="عنصر نائب للمحتوى 3" descr="Solite Lean-to Greenhouse"/>
          <p:cNvPicPr>
            <a:picLocks noGrp="1"/>
          </p:cNvPicPr>
          <p:nvPr>
            <p:ph sz="quarter" idx="1"/>
          </p:nvPr>
        </p:nvPicPr>
        <p:blipFill>
          <a:blip r:embed="rId2"/>
          <a:srcRect/>
          <a:stretch>
            <a:fillRect/>
          </a:stretch>
        </p:blipFill>
        <p:spPr bwMode="auto">
          <a:xfrm>
            <a:off x="714348" y="642918"/>
            <a:ext cx="7143800" cy="5715040"/>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4" name="عنصر نائب للمحتوى 3" descr="Tropic Lean-to greenhouse with one end attached as well"/>
          <p:cNvPicPr>
            <a:picLocks noGrp="1"/>
          </p:cNvPicPr>
          <p:nvPr>
            <p:ph sz="quarter" idx="1"/>
          </p:nvPr>
        </p:nvPicPr>
        <p:blipFill>
          <a:blip r:embed="rId2"/>
          <a:srcRect/>
          <a:stretch>
            <a:fillRect/>
          </a:stretch>
        </p:blipFill>
        <p:spPr bwMode="auto">
          <a:xfrm>
            <a:off x="1214414" y="500042"/>
            <a:ext cx="6572296" cy="5857916"/>
          </a:xfrm>
          <a:prstGeom prst="rect">
            <a:avLst/>
          </a:prstGeom>
          <a:noFill/>
          <a:ln w="9525">
            <a:noFill/>
            <a:miter lim="800000"/>
            <a:headEnd/>
            <a:tailEnd/>
          </a:ln>
        </p:spPr>
      </p:pic>
    </p:spTree>
  </p:cSld>
  <p:clrMapOvr>
    <a:masterClrMapping/>
  </p:clrMapOvr>
  <p:transition>
    <p:randomBar dir="vert"/>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4" name="عنصر نائب للمحتوى 3" descr="Tropic Lean-to greenhouse"/>
          <p:cNvPicPr>
            <a:picLocks noGrp="1"/>
          </p:cNvPicPr>
          <p:nvPr>
            <p:ph sz="quarter" idx="1"/>
          </p:nvPr>
        </p:nvPicPr>
        <p:blipFill>
          <a:blip r:embed="rId2"/>
          <a:srcRect/>
          <a:stretch>
            <a:fillRect/>
          </a:stretch>
        </p:blipFill>
        <p:spPr bwMode="auto">
          <a:xfrm>
            <a:off x="1357290" y="928670"/>
            <a:ext cx="6500858" cy="5357849"/>
          </a:xfrm>
          <a:prstGeom prst="rect">
            <a:avLst/>
          </a:prstGeom>
          <a:noFill/>
          <a:ln w="9525">
            <a:noFill/>
            <a:miter lim="800000"/>
            <a:headEnd/>
            <a:tailEnd/>
          </a:ln>
        </p:spPr>
      </p:pic>
    </p:spTree>
  </p:cSld>
  <p:clrMapOvr>
    <a:masterClrMapping/>
  </p:clrMapOvr>
  <p:transition>
    <p:randomBa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4" name="عنصر نائب للمحتوى 3" descr="Tropic lean to greenhouse"/>
          <p:cNvPicPr>
            <a:picLocks noGrp="1"/>
          </p:cNvPicPr>
          <p:nvPr>
            <p:ph sz="quarter" idx="1"/>
          </p:nvPr>
        </p:nvPicPr>
        <p:blipFill>
          <a:blip r:embed="rId2"/>
          <a:srcRect/>
          <a:stretch>
            <a:fillRect/>
          </a:stretch>
        </p:blipFill>
        <p:spPr bwMode="auto">
          <a:xfrm>
            <a:off x="1071538" y="928670"/>
            <a:ext cx="7215238" cy="5072098"/>
          </a:xfrm>
          <a:prstGeom prst="rect">
            <a:avLst/>
          </a:prstGeom>
          <a:noFill/>
          <a:ln w="9525">
            <a:noFill/>
            <a:miter lim="800000"/>
            <a:headEnd/>
            <a:tailEnd/>
          </a:ln>
        </p:spPr>
      </p:pic>
    </p:spTree>
  </p:cSld>
  <p:clrMapOvr>
    <a:masterClrMapping/>
  </p:clrMapOvr>
  <p:transition>
    <p:strips dir="rd"/>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4" name="عنصر نائب للمحتوى 3" descr="Garden Sun room greenhouse"/>
          <p:cNvPicPr>
            <a:picLocks noGrp="1"/>
          </p:cNvPicPr>
          <p:nvPr>
            <p:ph sz="quarter" idx="1"/>
          </p:nvPr>
        </p:nvPicPr>
        <p:blipFill>
          <a:blip r:embed="rId2"/>
          <a:srcRect/>
          <a:stretch>
            <a:fillRect/>
          </a:stretch>
        </p:blipFill>
        <p:spPr bwMode="auto">
          <a:xfrm>
            <a:off x="1214414" y="428604"/>
            <a:ext cx="7215238" cy="5572164"/>
          </a:xfrm>
          <a:prstGeom prst="rect">
            <a:avLst/>
          </a:prstGeom>
          <a:noFill/>
          <a:ln w="9525">
            <a:noFill/>
            <a:miter lim="800000"/>
            <a:headEnd/>
            <a:tailEnd/>
          </a:ln>
        </p:spPr>
      </p:pic>
    </p:spTree>
  </p:cSld>
  <p:clrMapOvr>
    <a:masterClrMapping/>
  </p:clrMapOvr>
  <p:transition>
    <p:pull dir="rd"/>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4" name="عنصر نائب للمحتوى 3" descr="Garden Sun Room"/>
          <p:cNvPicPr>
            <a:picLocks noGrp="1"/>
          </p:cNvPicPr>
          <p:nvPr>
            <p:ph sz="quarter" idx="1"/>
          </p:nvPr>
        </p:nvPicPr>
        <p:blipFill>
          <a:blip r:embed="rId2"/>
          <a:srcRect/>
          <a:stretch>
            <a:fillRect/>
          </a:stretch>
        </p:blipFill>
        <p:spPr bwMode="auto">
          <a:xfrm>
            <a:off x="1071538" y="571480"/>
            <a:ext cx="6715172" cy="4857784"/>
          </a:xfrm>
          <a:prstGeom prst="rect">
            <a:avLst/>
          </a:prstGeom>
          <a:noFill/>
          <a:ln w="9525">
            <a:noFill/>
            <a:miter lim="800000"/>
            <a:headEnd/>
            <a:tailEnd/>
          </a:ln>
        </p:spPr>
      </p:pic>
    </p:spTree>
  </p:cSld>
  <p:clrMapOvr>
    <a:masterClrMapping/>
  </p:clrMapOvr>
  <p:transition>
    <p:blinds/>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4" name="عنصر نائب للمحتوى 3" descr="Garden Sun Room"/>
          <p:cNvPicPr>
            <a:picLocks noGrp="1"/>
          </p:cNvPicPr>
          <p:nvPr>
            <p:ph sz="quarter" idx="1"/>
          </p:nvPr>
        </p:nvPicPr>
        <p:blipFill>
          <a:blip r:embed="rId2"/>
          <a:stretch>
            <a:fillRect/>
          </a:stretch>
        </p:blipFill>
        <p:spPr bwMode="auto">
          <a:xfrm>
            <a:off x="857224" y="857232"/>
            <a:ext cx="7072362" cy="5643602"/>
          </a:xfrm>
          <a:prstGeom prst="rect">
            <a:avLst/>
          </a:prstGeom>
          <a:noFill/>
          <a:ln w="9525">
            <a:noFill/>
            <a:miter lim="800000"/>
            <a:headEnd/>
            <a:tailEnd/>
          </a:ln>
        </p:spPr>
      </p:pic>
    </p:spTree>
  </p:cSld>
  <p:clrMapOvr>
    <a:masterClrMapping/>
  </p:clrMapOvr>
  <p:transition>
    <p:cover dir="ru"/>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4" name="عنصر نائب للمحتوى 3" descr="Deluxe Lean-to greenhouse"/>
          <p:cNvPicPr>
            <a:picLocks noGrp="1"/>
          </p:cNvPicPr>
          <p:nvPr>
            <p:ph sz="quarter" idx="1"/>
          </p:nvPr>
        </p:nvPicPr>
        <p:blipFill>
          <a:blip r:embed="rId2"/>
          <a:srcRect/>
          <a:stretch>
            <a:fillRect/>
          </a:stretch>
        </p:blipFill>
        <p:spPr bwMode="auto">
          <a:xfrm>
            <a:off x="1643042" y="1142984"/>
            <a:ext cx="6072230" cy="4643470"/>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4" name="عنصر نائب للمحتوى 3" descr="Garden Sun Room  attached to out building"/>
          <p:cNvPicPr>
            <a:picLocks noGrp="1"/>
          </p:cNvPicPr>
          <p:nvPr>
            <p:ph sz="quarter" idx="1"/>
          </p:nvPr>
        </p:nvPicPr>
        <p:blipFill>
          <a:blip r:embed="rId2"/>
          <a:srcRect/>
          <a:stretch>
            <a:fillRect/>
          </a:stretch>
        </p:blipFill>
        <p:spPr bwMode="auto">
          <a:xfrm>
            <a:off x="1285852" y="714356"/>
            <a:ext cx="6572296" cy="5500726"/>
          </a:xfrm>
          <a:prstGeom prst="rect">
            <a:avLst/>
          </a:prstGeom>
          <a:noFill/>
          <a:ln w="9525">
            <a:noFill/>
            <a:miter lim="800000"/>
            <a:headEnd/>
            <a:tailEnd/>
          </a:ln>
        </p:spPr>
      </p:pic>
    </p:spTree>
  </p:cSld>
  <p:clrMapOvr>
    <a:masterClrMapping/>
  </p:clrMapOvr>
  <p:transition>
    <p:plus/>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4" name="عنصر نائب للمحتوى 3" descr="Tudor Lean-to greenhouse attached to garage"/>
          <p:cNvPicPr>
            <a:picLocks noGrp="1"/>
          </p:cNvPicPr>
          <p:nvPr>
            <p:ph sz="quarter" idx="1"/>
          </p:nvPr>
        </p:nvPicPr>
        <p:blipFill>
          <a:blip r:embed="rId2"/>
          <a:srcRect/>
          <a:stretch>
            <a:fillRect/>
          </a:stretch>
        </p:blipFill>
        <p:spPr bwMode="auto">
          <a:xfrm>
            <a:off x="1785918" y="1428736"/>
            <a:ext cx="5786478" cy="4071966"/>
          </a:xfrm>
          <a:prstGeom prst="rect">
            <a:avLst/>
          </a:prstGeom>
          <a:noFill/>
          <a:ln w="9525">
            <a:noFill/>
            <a:miter lim="800000"/>
            <a:headEnd/>
            <a:tailEnd/>
          </a:ln>
        </p:spPr>
      </p:pic>
    </p:spTree>
  </p:cSld>
  <p:clrMapOvr>
    <a:masterClrMapping/>
  </p:clrMapOvr>
  <p:transition>
    <p:push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sz="quarter" idx="1"/>
          </p:nvPr>
        </p:nvSpPr>
        <p:spPr/>
        <p:txBody>
          <a:bodyPr/>
          <a:lstStyle/>
          <a:p>
            <a:r>
              <a:rPr lang="ar-SA" b="1" dirty="0" smtClean="0"/>
              <a:t>ويتكون هذا النوع من البيوت المتجاورة من الشكل النصف أسطواني المحور </a:t>
            </a:r>
            <a:r>
              <a:rPr lang="en-US" b="1" dirty="0" smtClean="0"/>
              <a:t>Gable even </a:t>
            </a:r>
            <a:r>
              <a:rPr lang="ar-SA" b="1" dirty="0" smtClean="0"/>
              <a:t>بالنسبة للبيوت البلاستيكية غالبا</a:t>
            </a:r>
          </a:p>
          <a:p>
            <a:r>
              <a:rPr lang="ar-SA" b="1" dirty="0" smtClean="0"/>
              <a:t>  </a:t>
            </a:r>
            <a:r>
              <a:rPr lang="en-US" b="1" dirty="0" smtClean="0"/>
              <a:t>Modified Quonset</a:t>
            </a:r>
            <a:r>
              <a:rPr lang="ar-SA" b="1" dirty="0" smtClean="0"/>
              <a:t> أو الشكل </a:t>
            </a:r>
            <a:r>
              <a:rPr lang="ar-SA" b="1" dirty="0" err="1" smtClean="0"/>
              <a:t>الجمالونى</a:t>
            </a:r>
            <a:r>
              <a:rPr lang="ar-SA" b="1" dirty="0" smtClean="0"/>
              <a:t> المتناظر الانحدار بالنسبة للبيوت الزجاجية </a:t>
            </a:r>
            <a:r>
              <a:rPr lang="ar-SA" b="1" dirty="0" err="1" smtClean="0"/>
              <a:t>غا</a:t>
            </a:r>
            <a:r>
              <a:rPr lang="ar-SA" b="1" dirty="0" smtClean="0"/>
              <a:t> لبا</a:t>
            </a:r>
            <a:r>
              <a:rPr lang="en-US" b="1" dirty="0" smtClean="0"/>
              <a:t>.Even Span </a:t>
            </a:r>
            <a:endParaRPr lang="ar-SA" b="1" dirty="0" smtClean="0"/>
          </a:p>
          <a:p>
            <a:r>
              <a:rPr lang="en-US" b="1" dirty="0" smtClean="0"/>
              <a:t> </a:t>
            </a:r>
            <a:endParaRPr lang="en-US"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Slant side greenhouse</a:t>
            </a:r>
            <a:br>
              <a:rPr 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endParaRPr lang="ar-SA"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4" name="عنصر نائب للمحتوى 3" descr="http://www.sturdi-built.com/images/dixon.jpg"/>
          <p:cNvPicPr>
            <a:picLocks noGrp="1"/>
          </p:cNvPicPr>
          <p:nvPr>
            <p:ph sz="quarter" idx="1"/>
          </p:nvPr>
        </p:nvPicPr>
        <p:blipFill>
          <a:blip r:embed="rId2"/>
          <a:srcRect/>
          <a:stretch>
            <a:fillRect/>
          </a:stretch>
        </p:blipFill>
        <p:spPr bwMode="auto">
          <a:xfrm>
            <a:off x="1285852" y="1500174"/>
            <a:ext cx="7143800" cy="5000660"/>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Tri-pent</a:t>
            </a:r>
            <a:endParaRPr lang="ar-SA"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4" name="عنصر نائب للمحتوى 3" descr="http://t3.gstatic.com/images?q=tbn:ANd9GcT8SDswtvtm_4R3miy2ePGZwyMKSbeswELuCKKhAEK7ZvO04TAm3A"/>
          <p:cNvPicPr>
            <a:picLocks noGrp="1"/>
          </p:cNvPicPr>
          <p:nvPr>
            <p:ph sz="quarter" idx="1"/>
          </p:nvPr>
        </p:nvPicPr>
        <p:blipFill>
          <a:blip r:embed="rId2"/>
          <a:srcRect/>
          <a:stretch>
            <a:fillRect/>
          </a:stretch>
        </p:blipFill>
        <p:spPr bwMode="auto">
          <a:xfrm>
            <a:off x="6072198" y="1785926"/>
            <a:ext cx="1928826" cy="3429024"/>
          </a:xfrm>
          <a:prstGeom prst="rect">
            <a:avLst/>
          </a:prstGeom>
          <a:noFill/>
          <a:ln w="9525">
            <a:noFill/>
            <a:miter lim="800000"/>
            <a:headEnd/>
            <a:tailEnd/>
          </a:ln>
        </p:spPr>
      </p:pic>
      <p:pic>
        <p:nvPicPr>
          <p:cNvPr id="5" name="صورة 4" descr="design plan"/>
          <p:cNvPicPr/>
          <p:nvPr/>
        </p:nvPicPr>
        <p:blipFill>
          <a:blip r:embed="rId3"/>
          <a:srcRect/>
          <a:stretch>
            <a:fillRect/>
          </a:stretch>
        </p:blipFill>
        <p:spPr bwMode="auto">
          <a:xfrm>
            <a:off x="1142976" y="2428868"/>
            <a:ext cx="4214842" cy="3571900"/>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Mansard</a:t>
            </a:r>
            <a:endParaRPr lang="ar-SA"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1026" name="Picture 2" descr="F:\greenhse_conv_mans (2).gif"/>
          <p:cNvPicPr>
            <a:picLocks noGrp="1" noChangeAspect="1" noChangeArrowheads="1"/>
          </p:cNvPicPr>
          <p:nvPr>
            <p:ph sz="quarter" idx="1"/>
          </p:nvPr>
        </p:nvPicPr>
        <p:blipFill>
          <a:blip r:embed="rId2"/>
          <a:stretch>
            <a:fillRect/>
          </a:stretch>
        </p:blipFill>
        <p:spPr bwMode="auto">
          <a:xfrm>
            <a:off x="642910" y="1857364"/>
            <a:ext cx="7143800" cy="5286412"/>
          </a:xfrm>
          <a:prstGeom prst="rect">
            <a:avLst/>
          </a:prstGeom>
          <a:noFill/>
        </p:spPr>
      </p:pic>
    </p:spTree>
  </p:cSld>
  <p:clrMapOvr>
    <a:masterClrMapping/>
  </p:clrMapOvr>
  <p:transition>
    <p:fad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3074" name="Picture 2" descr="F:\images.jpg"/>
          <p:cNvPicPr>
            <a:picLocks noGrp="1" noChangeAspect="1" noChangeArrowheads="1"/>
          </p:cNvPicPr>
          <p:nvPr>
            <p:ph sz="quarter" idx="1"/>
          </p:nvPr>
        </p:nvPicPr>
        <p:blipFill>
          <a:blip r:embed="rId2"/>
          <a:srcRect/>
          <a:stretch>
            <a:fillRect/>
          </a:stretch>
        </p:blipFill>
        <p:spPr bwMode="auto">
          <a:xfrm>
            <a:off x="1928794" y="142852"/>
            <a:ext cx="5286412" cy="6072230"/>
          </a:xfrm>
          <a:prstGeom prst="rect">
            <a:avLst/>
          </a:prstGeom>
          <a:noFill/>
        </p:spPr>
      </p:pic>
    </p:spTree>
  </p:cSld>
  <p:clrMapOvr>
    <a:masterClrMapping/>
  </p:clrMapOvr>
  <p:transition>
    <p:dissolv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sz="quarter" idx="1"/>
          </p:nvPr>
        </p:nvSpPr>
        <p:spPr/>
        <p:txBody>
          <a:bodyPr/>
          <a:lstStyle/>
          <a:p>
            <a:r>
              <a:rPr lang="ar-SA" b="1" dirty="0" smtClean="0"/>
              <a:t>وهو شكل بكل من جانبيه الطوليين منحدران السفلي منهما اشد انحدارا من العلوي وهو لا يصلح إلا للبيوت المفردة</a:t>
            </a:r>
            <a:r>
              <a:rPr lang="en-US" b="1" dirty="0" smtClean="0"/>
              <a:t> .</a:t>
            </a:r>
            <a:endParaRPr lang="ar-SA"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descr="C:\Documents and Settings\XPPRESP3\My Documents\Downloads\S1250EC9.GIF"/>
          <p:cNvPicPr>
            <a:picLocks noGrp="1"/>
          </p:cNvPicPr>
          <p:nvPr>
            <p:ph sz="quarter" idx="1"/>
          </p:nvPr>
        </p:nvPicPr>
        <p:blipFill>
          <a:blip r:embed="rId2"/>
          <a:stretch>
            <a:fillRect/>
          </a:stretch>
        </p:blipFill>
        <p:spPr bwMode="auto">
          <a:xfrm>
            <a:off x="1571604" y="1500174"/>
            <a:ext cx="5021810" cy="4873625"/>
          </a:xfrm>
          <a:prstGeom prst="rect">
            <a:avLst/>
          </a:prstGeom>
          <a:noFill/>
          <a:ln w="9525">
            <a:noFill/>
            <a:miter lim="800000"/>
            <a:headEnd/>
            <a:tailEnd/>
          </a:ln>
        </p:spPr>
      </p:pic>
      <p:sp>
        <p:nvSpPr>
          <p:cNvPr id="5" name="عنوان 4"/>
          <p:cNvSpPr>
            <a:spLocks noGrp="1"/>
          </p:cNvSpPr>
          <p:nvPr>
            <p:ph type="title"/>
          </p:nvPr>
        </p:nvSpPr>
        <p:spPr/>
        <p:txBody>
          <a:bodyPr/>
          <a:lstStyle/>
          <a:p>
            <a:endParaRPr lang="ar-SA"/>
          </a:p>
        </p:txBody>
      </p:sp>
    </p:spTree>
  </p:cSld>
  <p:clrMapOvr>
    <a:masterClrMapping/>
  </p:clrMapOvr>
  <p:transition>
    <p:randomBar dir="vert"/>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4" name="عنصر نائب للمحتوى 3" descr="C:\Documents and Settings\XPPRESP3\My Documents\Downloads\fig.1.jpeg"/>
          <p:cNvPicPr>
            <a:picLocks noGrp="1"/>
          </p:cNvPicPr>
          <p:nvPr>
            <p:ph sz="quarter" idx="1"/>
          </p:nvPr>
        </p:nvPicPr>
        <p:blipFill>
          <a:blip r:embed="rId2"/>
          <a:stretch>
            <a:fillRect/>
          </a:stretch>
        </p:blipFill>
        <p:spPr bwMode="auto">
          <a:xfrm>
            <a:off x="928662" y="0"/>
            <a:ext cx="6786610" cy="685800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4" name="عنصر نائب للمحتوى 3" descr="C:\Documents and Settings\XPPRESP3\My Documents\Downloads\6772-3.jpg"/>
          <p:cNvPicPr>
            <a:picLocks noGrp="1"/>
          </p:cNvPicPr>
          <p:nvPr>
            <p:ph sz="quarter" idx="1"/>
          </p:nvPr>
        </p:nvPicPr>
        <p:blipFill>
          <a:blip r:embed="rId2"/>
          <a:stretch>
            <a:fillRect/>
          </a:stretch>
        </p:blipFill>
        <p:spPr bwMode="auto">
          <a:xfrm>
            <a:off x="1107974" y="1600200"/>
            <a:ext cx="6166052" cy="4873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sz="quarter" idx="1"/>
          </p:nvPr>
        </p:nvSpPr>
        <p:spPr/>
        <p:txBody>
          <a:bodyPr/>
          <a:lstStyle/>
          <a:p>
            <a:endParaRPr lang="ar-SA"/>
          </a:p>
        </p:txBody>
      </p:sp>
      <p:pic>
        <p:nvPicPr>
          <p:cNvPr id="1026" name="Picture 2"/>
          <p:cNvPicPr>
            <a:picLocks noChangeAspect="1" noChangeArrowheads="1"/>
          </p:cNvPicPr>
          <p:nvPr/>
        </p:nvPicPr>
        <p:blipFill>
          <a:blip r:embed="rId2"/>
          <a:srcRect/>
          <a:stretch>
            <a:fillRect/>
          </a:stretch>
        </p:blipFill>
        <p:spPr bwMode="auto">
          <a:xfrm>
            <a:off x="2000232" y="0"/>
            <a:ext cx="3636000" cy="6491668"/>
          </a:xfrm>
          <a:prstGeom prst="rect">
            <a:avLst/>
          </a:prstGeom>
          <a:noFill/>
          <a:ln w="9525">
            <a:noFill/>
            <a:miter lim="800000"/>
            <a:headEnd/>
            <a:tailEnd/>
          </a:ln>
          <a:effectLst/>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عنصر نائب للمحتوى 5" descr="http://www.filclairserren.be/images/splendid.jpg">
            <a:hlinkClick r:id="rId2" tgtFrame="&quot;_top&quot;"/>
          </p:cNvPr>
          <p:cNvPicPr>
            <a:picLocks noGrp="1"/>
          </p:cNvPicPr>
          <p:nvPr>
            <p:ph sz="quarter" idx="1"/>
          </p:nvPr>
        </p:nvPicPr>
        <p:blipFill>
          <a:blip r:embed="rId3" cstate="print"/>
          <a:srcRect/>
          <a:stretch>
            <a:fillRect/>
          </a:stretch>
        </p:blipFill>
        <p:spPr bwMode="auto">
          <a:xfrm>
            <a:off x="785786" y="285728"/>
            <a:ext cx="3214710" cy="3000396"/>
          </a:xfrm>
          <a:prstGeom prst="rect">
            <a:avLst/>
          </a:prstGeom>
          <a:noFill/>
          <a:ln w="9525">
            <a:noFill/>
            <a:miter lim="800000"/>
            <a:headEnd/>
            <a:tailEnd/>
          </a:ln>
        </p:spPr>
      </p:pic>
      <p:pic>
        <p:nvPicPr>
          <p:cNvPr id="7" name="صورة 6" descr="http://www.filclairserren.be/images/elegant.jpg">
            <a:hlinkClick r:id="rId4" tgtFrame="&quot;_top&quot;"/>
          </p:cNvPr>
          <p:cNvPicPr/>
          <p:nvPr/>
        </p:nvPicPr>
        <p:blipFill>
          <a:blip r:embed="rId5" cstate="print"/>
          <a:srcRect/>
          <a:stretch>
            <a:fillRect/>
          </a:stretch>
        </p:blipFill>
        <p:spPr bwMode="auto">
          <a:xfrm>
            <a:off x="4357686" y="357166"/>
            <a:ext cx="3786214" cy="3000396"/>
          </a:xfrm>
          <a:prstGeom prst="rect">
            <a:avLst/>
          </a:prstGeom>
          <a:noFill/>
          <a:ln w="9525">
            <a:noFill/>
            <a:miter lim="800000"/>
            <a:headEnd/>
            <a:tailEnd/>
          </a:ln>
        </p:spPr>
      </p:pic>
      <p:pic>
        <p:nvPicPr>
          <p:cNvPr id="10" name="صورة 9" descr="http://www.filclairserren.be/images/rondboog1.jpg">
            <a:hlinkClick r:id="rId6" tgtFrame="&quot;_top&quot;"/>
          </p:cNvPr>
          <p:cNvPicPr/>
          <p:nvPr/>
        </p:nvPicPr>
        <p:blipFill>
          <a:blip r:embed="rId7" cstate="print"/>
          <a:srcRect/>
          <a:stretch>
            <a:fillRect/>
          </a:stretch>
        </p:blipFill>
        <p:spPr bwMode="auto">
          <a:xfrm>
            <a:off x="714348" y="3500438"/>
            <a:ext cx="3357586" cy="3000396"/>
          </a:xfrm>
          <a:prstGeom prst="rect">
            <a:avLst/>
          </a:prstGeom>
          <a:noFill/>
          <a:ln w="9525">
            <a:noFill/>
            <a:miter lim="800000"/>
            <a:headEnd/>
            <a:tailEnd/>
          </a:ln>
        </p:spPr>
      </p:pic>
      <p:pic>
        <p:nvPicPr>
          <p:cNvPr id="11" name="صورة 10" descr="http://www.filclairserren.be/images/easy2build.jpg">
            <a:hlinkClick r:id="rId8" tgtFrame="&quot;_top&quot;"/>
          </p:cNvPr>
          <p:cNvPicPr/>
          <p:nvPr/>
        </p:nvPicPr>
        <p:blipFill>
          <a:blip r:embed="rId9" cstate="print"/>
          <a:srcRect/>
          <a:stretch>
            <a:fillRect/>
          </a:stretch>
        </p:blipFill>
        <p:spPr bwMode="auto">
          <a:xfrm>
            <a:off x="4500562" y="3714752"/>
            <a:ext cx="3714776" cy="2857520"/>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 presetClass="exit" presetSubtype="16" fill="hold" nodeType="clickEffect">
                                  <p:stCondLst>
                                    <p:cond delay="0"/>
                                  </p:stCondLst>
                                  <p:childTnLst>
                                    <p:animEffect transition="out" filter="box(in)">
                                      <p:cBhvr>
                                        <p:cTn id="24" dur="500"/>
                                        <p:tgtEl>
                                          <p:spTgt spid="10"/>
                                        </p:tgtEl>
                                      </p:cBhvr>
                                    </p:animEffect>
                                    <p:set>
                                      <p:cBhvr>
                                        <p:cTn id="25"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sz="quarter" idx="1"/>
          </p:nvPr>
        </p:nvSpPr>
        <p:spPr>
          <a:xfrm>
            <a:off x="457200" y="714356"/>
            <a:ext cx="7467600" cy="5759596"/>
          </a:xfrm>
        </p:spPr>
        <p:txBody>
          <a:bodyPr/>
          <a:lstStyle/>
          <a:p>
            <a:endParaRPr lang="ar-SA" dirty="0"/>
          </a:p>
        </p:txBody>
      </p:sp>
      <p:pic>
        <p:nvPicPr>
          <p:cNvPr id="4" name="صورة 3"/>
          <p:cNvPicPr/>
          <p:nvPr/>
        </p:nvPicPr>
        <p:blipFill>
          <a:blip r:embed="rId2"/>
          <a:srcRect r="2000" b="10801"/>
          <a:stretch>
            <a:fillRect/>
          </a:stretch>
        </p:blipFill>
        <p:spPr bwMode="auto">
          <a:xfrm>
            <a:off x="928662" y="785794"/>
            <a:ext cx="7000924" cy="5286412"/>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Shade houses</a:t>
            </a:r>
            <a:endParaRPr lang="ar-SA"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4" name="عنصر نائب للمحتوى 3" descr="http://jnkvv-vegsoft.com/img/shadehouse.jpg"/>
          <p:cNvPicPr>
            <a:picLocks noGrp="1"/>
          </p:cNvPicPr>
          <p:nvPr>
            <p:ph sz="quarter" idx="1"/>
          </p:nvPr>
        </p:nvPicPr>
        <p:blipFill>
          <a:blip r:embed="rId2"/>
          <a:stretch>
            <a:fillRect/>
          </a:stretch>
        </p:blipFill>
        <p:spPr bwMode="auto">
          <a:xfrm>
            <a:off x="857224" y="1428736"/>
            <a:ext cx="7358114" cy="5286412"/>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Lath houses</a:t>
            </a:r>
          </a:p>
        </p:txBody>
      </p:sp>
      <p:pic>
        <p:nvPicPr>
          <p:cNvPr id="4" name="عنصر نائب للمحتوى 3" descr="http://jnkvv-vegsoft.com/img/lathhouse.jpg"/>
          <p:cNvPicPr>
            <a:picLocks noGrp="1"/>
          </p:cNvPicPr>
          <p:nvPr>
            <p:ph sz="quarter" idx="1"/>
          </p:nvPr>
        </p:nvPicPr>
        <p:blipFill>
          <a:blip r:embed="rId2"/>
          <a:stretch>
            <a:fillRect/>
          </a:stretch>
        </p:blipFill>
        <p:spPr bwMode="auto">
          <a:xfrm>
            <a:off x="500034" y="1714488"/>
            <a:ext cx="7643866" cy="5143512"/>
          </a:xfrm>
          <a:prstGeom prst="rect">
            <a:avLst/>
          </a:prstGeom>
          <a:noFill/>
          <a:ln w="9525">
            <a:noFill/>
            <a:miter lim="800000"/>
            <a:headEnd/>
            <a:tailEnd/>
          </a:ln>
        </p:spPr>
      </p:pic>
    </p:spTree>
  </p:cSld>
  <p:clrMapOvr>
    <a:masterClrMapping/>
  </p:clrMapOvr>
  <p:transition>
    <p:cut/>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Cold farms</a:t>
            </a:r>
            <a:br>
              <a:rPr 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endParaRPr lang="ar-SA"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4" name="عنصر نائب للمحتوى 3" descr="http://jnkvv-vegsoft.com/img/coldframe.jpg"/>
          <p:cNvPicPr>
            <a:picLocks noGrp="1"/>
          </p:cNvPicPr>
          <p:nvPr>
            <p:ph sz="quarter" idx="1"/>
          </p:nvPr>
        </p:nvPicPr>
        <p:blipFill>
          <a:blip r:embed="rId2"/>
          <a:srcRect/>
          <a:stretch>
            <a:fillRect/>
          </a:stretch>
        </p:blipFill>
        <p:spPr bwMode="auto">
          <a:xfrm>
            <a:off x="1000100" y="1428736"/>
            <a:ext cx="7000924" cy="5018903"/>
          </a:xfrm>
          <a:prstGeom prst="rect">
            <a:avLst/>
          </a:prstGeom>
          <a:noFill/>
          <a:ln w="9525">
            <a:noFill/>
            <a:miter lim="800000"/>
            <a:headEnd/>
            <a:tailEnd/>
          </a:ln>
        </p:spPr>
      </p:pic>
    </p:spTree>
  </p:cSld>
  <p:clrMapOvr>
    <a:masterClrMapping/>
  </p:clrMapOvr>
  <p:transition>
    <p:cover dir="u"/>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Hot beds</a:t>
            </a:r>
            <a:br>
              <a:rPr 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endParaRPr lang="ar-SA"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4" name="عنصر نائب للمحتوى 3" descr="http://jnkvv-vegsoft.com/img/hotbed.jpg"/>
          <p:cNvPicPr>
            <a:picLocks noGrp="1"/>
          </p:cNvPicPr>
          <p:nvPr>
            <p:ph sz="quarter" idx="1"/>
          </p:nvPr>
        </p:nvPicPr>
        <p:blipFill>
          <a:blip r:embed="rId2"/>
          <a:srcRect/>
          <a:stretch>
            <a:fillRect/>
          </a:stretch>
        </p:blipFill>
        <p:spPr bwMode="auto">
          <a:xfrm>
            <a:off x="642910" y="1571588"/>
            <a:ext cx="7143800" cy="5286412"/>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0"/>
            <a:ext cx="7472386" cy="1417638"/>
          </a:xfrm>
        </p:spPr>
        <p:style>
          <a:lnRef idx="2">
            <a:schemeClr val="accent1"/>
          </a:lnRef>
          <a:fillRef idx="1">
            <a:schemeClr val="lt1"/>
          </a:fillRef>
          <a:effectRef idx="0">
            <a:schemeClr val="accent1"/>
          </a:effectRef>
          <a:fontRef idx="minor">
            <a:schemeClr val="dk1"/>
          </a:fontRef>
        </p:style>
        <p:txBody>
          <a:bodyPr>
            <a:normAutofit fontScale="90000"/>
          </a:bodyPr>
          <a:lstStyle/>
          <a:p>
            <a:pPr algn="ctr"/>
            <a:r>
              <a:rPr lang="ar-SA"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البيت المحمي الملكيّ في : </a:t>
            </a:r>
            <a:r>
              <a:rPr lang="en-US"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Laeken</a:t>
            </a:r>
            <a:r>
              <a:rPr lang="en-US"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r>
            <a:br>
              <a:rPr lang="en-US"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r>
              <a:rPr lang="ar-SA"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قطعة فنيّة من البيوت المحمية للقرن التاسع عشر </a:t>
            </a:r>
            <a:br>
              <a:rPr lang="ar-SA"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endParaRPr lang="ar-SA" dirty="0"/>
          </a:p>
        </p:txBody>
      </p:sp>
      <p:pic>
        <p:nvPicPr>
          <p:cNvPr id="12290" name="Picture 2" descr="http://static.newworldencyclopedia.org/e/e4/Laeken_Greenhouses.jpg"/>
          <p:cNvPicPr>
            <a:picLocks noGrp="1" noChangeAspect="1" noChangeArrowheads="1"/>
          </p:cNvPicPr>
          <p:nvPr>
            <p:ph sz="quarter" idx="1"/>
          </p:nvPr>
        </p:nvPicPr>
        <p:blipFill>
          <a:blip r:embed="rId2"/>
          <a:srcRect/>
          <a:stretch>
            <a:fillRect/>
          </a:stretch>
        </p:blipFill>
        <p:spPr bwMode="auto">
          <a:xfrm>
            <a:off x="690563" y="1970088"/>
            <a:ext cx="7000875" cy="4133850"/>
          </a:xfrm>
          <a:prstGeom prst="rect">
            <a:avLst/>
          </a:prstGeom>
          <a:noFill/>
        </p:spPr>
      </p:pic>
    </p:spTree>
  </p:cSld>
  <p:clrMapOvr>
    <a:masterClrMapping/>
  </p:clrMapOvr>
  <p:transition>
    <p:wedge/>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ar-SA"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بيت محمي في </a:t>
            </a:r>
            <a:r>
              <a:rPr lang="ar-SA"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امريكا</a:t>
            </a:r>
            <a:r>
              <a:rPr lang="ar-SA"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r>
              <a:rPr lang="en-US"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Saint Paul, Minnesota</a:t>
            </a:r>
            <a:endParaRPr lang="ar-SA"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2050" name="Picture 2" descr="F:\Greenhouse.jpeg"/>
          <p:cNvPicPr>
            <a:picLocks noGrp="1" noChangeAspect="1" noChangeArrowheads="1"/>
          </p:cNvPicPr>
          <p:nvPr>
            <p:ph sz="quarter" idx="1"/>
          </p:nvPr>
        </p:nvPicPr>
        <p:blipFill>
          <a:blip r:embed="rId2"/>
          <a:srcRect/>
          <a:stretch>
            <a:fillRect/>
          </a:stretch>
        </p:blipFill>
        <p:spPr bwMode="auto">
          <a:xfrm>
            <a:off x="941916" y="1600200"/>
            <a:ext cx="6498167" cy="4873625"/>
          </a:xfrm>
          <a:prstGeom prst="rect">
            <a:avLst/>
          </a:prstGeom>
          <a:noFill/>
        </p:spPr>
      </p:pic>
    </p:spTree>
  </p:cSld>
  <p:clrMapOvr>
    <a:masterClrMapping/>
  </p:clrMapOvr>
  <p:transition>
    <p:dissolve/>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ar-SA" b="1" cap="all" dirty="0" smtClean="0">
                <a:ln w="0"/>
                <a:solidFill>
                  <a:schemeClr val="accent1"/>
                </a:solidFill>
                <a:effectLst>
                  <a:reflection blurRad="12700" stA="50000" endPos="50000" dist="5000" dir="5400000" sy="-100000" rotWithShape="0"/>
                </a:effectLst>
              </a:rPr>
              <a:t> </a:t>
            </a:r>
            <a:r>
              <a:rPr lang="en-US" b="1" dirty="0" err="1" smtClean="0">
                <a:solidFill>
                  <a:schemeClr val="accent1"/>
                </a:solidFill>
              </a:rPr>
              <a:t>Nymphaea</a:t>
            </a:r>
            <a:r>
              <a:rPr lang="ar-SA" b="1" dirty="0" smtClean="0">
                <a:solidFill>
                  <a:schemeClr val="accent1"/>
                </a:solidFill>
              </a:rPr>
              <a:t/>
            </a:r>
            <a:br>
              <a:rPr lang="ar-SA" b="1" dirty="0" smtClean="0">
                <a:solidFill>
                  <a:schemeClr val="accent1"/>
                </a:solidFill>
              </a:rPr>
            </a:br>
            <a:r>
              <a:rPr lang="ar-SA" b="1" cap="all" dirty="0" smtClean="0">
                <a:ln w="0"/>
                <a:solidFill>
                  <a:schemeClr val="accent1"/>
                </a:solidFill>
                <a:effectLst>
                  <a:reflection blurRad="12700" stA="50000" endPos="50000" dist="5000" dir="5400000" sy="-100000" rotWithShape="0"/>
                </a:effectLst>
              </a:rPr>
              <a:t> حديقة النباتات في </a:t>
            </a:r>
            <a:r>
              <a:rPr lang="ar-SA" b="1" cap="all" dirty="0" err="1" smtClean="0">
                <a:ln w="0"/>
                <a:solidFill>
                  <a:schemeClr val="accent1"/>
                </a:solidFill>
                <a:effectLst>
                  <a:reflection blurRad="12700" stA="50000" endPos="50000" dist="5000" dir="5400000" sy="-100000" rotWithShape="0"/>
                </a:effectLst>
              </a:rPr>
              <a:t>براونشفايغ</a:t>
            </a:r>
            <a:r>
              <a:rPr lang="ar-SA" b="1" cap="all" dirty="0" smtClean="0">
                <a:ln w="0"/>
                <a:solidFill>
                  <a:schemeClr val="accent1"/>
                </a:solidFill>
                <a:effectLst>
                  <a:reflection blurRad="12700" stA="50000" endPos="50000" dist="5000" dir="5400000" sy="-100000" rotWithShape="0"/>
                </a:effectLst>
              </a:rPr>
              <a:t> ، ألمانيا</a:t>
            </a:r>
            <a:endParaRPr lang="ar-SA" b="1" cap="all" dirty="0">
              <a:ln w="0"/>
              <a:solidFill>
                <a:schemeClr val="accent1"/>
              </a:solidFill>
              <a:effectLst>
                <a:reflection blurRad="12700" stA="50000" endPos="50000" dist="5000" dir="5400000" sy="-100000" rotWithShape="0"/>
              </a:effectLst>
            </a:endParaRPr>
          </a:p>
        </p:txBody>
      </p:sp>
      <p:pic>
        <p:nvPicPr>
          <p:cNvPr id="3074" name="Picture 2" descr="F:\800px-Botanischer_Garten_BS.Seerosen.jpg"/>
          <p:cNvPicPr>
            <a:picLocks noGrp="1" noChangeAspect="1" noChangeArrowheads="1"/>
          </p:cNvPicPr>
          <p:nvPr>
            <p:ph sz="quarter" idx="1"/>
          </p:nvPr>
        </p:nvPicPr>
        <p:blipFill>
          <a:blip r:embed="rId2"/>
          <a:srcRect/>
          <a:stretch>
            <a:fillRect/>
          </a:stretch>
        </p:blipFill>
        <p:spPr bwMode="auto">
          <a:xfrm>
            <a:off x="941916" y="1600200"/>
            <a:ext cx="6498167" cy="4873625"/>
          </a:xfrm>
          <a:prstGeom prst="rect">
            <a:avLst/>
          </a:prstGeom>
          <a:noFill/>
        </p:spPr>
      </p:pic>
    </p:spTree>
  </p:cSld>
  <p:clrMapOvr>
    <a:masterClrMapping/>
  </p:clrMapOvr>
  <p:transition>
    <p:split dir="in"/>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ar-SA"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البيت المحمي </a:t>
            </a:r>
            <a:r>
              <a:rPr lang="ar-SA"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الفكتوري</a:t>
            </a:r>
            <a:r>
              <a:rPr lang="ar-SA"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r>
              <a:rPr lang="en-US"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Kew Gardens</a:t>
            </a:r>
            <a:endParaRPr lang="ar-SA"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4098" name="Picture 2" descr="F:\800px-Kew.gardens.palm.house.london.arp.jpg"/>
          <p:cNvPicPr>
            <a:picLocks noGrp="1" noChangeAspect="1" noChangeArrowheads="1"/>
          </p:cNvPicPr>
          <p:nvPr>
            <p:ph sz="quarter" idx="1"/>
          </p:nvPr>
        </p:nvPicPr>
        <p:blipFill>
          <a:blip r:embed="rId2"/>
          <a:srcRect/>
          <a:stretch>
            <a:fillRect/>
          </a:stretch>
        </p:blipFill>
        <p:spPr bwMode="auto">
          <a:xfrm>
            <a:off x="620579" y="1600200"/>
            <a:ext cx="7140842" cy="4873625"/>
          </a:xfrm>
          <a:prstGeom prst="rect">
            <a:avLst/>
          </a:prstGeom>
          <a:noFill/>
        </p:spPr>
      </p:pic>
    </p:spTree>
  </p:cSld>
  <p:clrMapOvr>
    <a:masterClrMapping/>
  </p:clrMapOvr>
  <p:transition>
    <p:wipe dir="d"/>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ar-SA"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بيت محميّ حديث في بريطانيا </a:t>
            </a:r>
            <a:r>
              <a:rPr lang="en-US"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RHS </a:t>
            </a:r>
            <a:r>
              <a:rPr lang="en-US"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Wisley</a:t>
            </a:r>
            <a:r>
              <a:rPr lang="en-US"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endParaRPr lang="ar-SA"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5122" name="Picture 2" descr="F:\800px-RHSGlasshouse.JPG"/>
          <p:cNvPicPr>
            <a:picLocks noGrp="1" noChangeAspect="1" noChangeArrowheads="1"/>
          </p:cNvPicPr>
          <p:nvPr>
            <p:ph sz="quarter" idx="1"/>
          </p:nvPr>
        </p:nvPicPr>
        <p:blipFill>
          <a:blip r:embed="rId2"/>
          <a:srcRect/>
          <a:stretch>
            <a:fillRect/>
          </a:stretch>
        </p:blipFill>
        <p:spPr bwMode="auto">
          <a:xfrm>
            <a:off x="941916" y="1600200"/>
            <a:ext cx="6498167" cy="4873625"/>
          </a:xfrm>
          <a:prstGeom prst="rect">
            <a:avLst/>
          </a:prstGeom>
          <a:noFill/>
        </p:spPr>
      </p:pic>
    </p:spTree>
  </p:cSld>
  <p:clrMapOvr>
    <a:masterClrMapping/>
  </p:clrMapOvr>
  <p:transition>
    <p:wipe dir="u"/>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ar-SA"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تتعرض مادة البولي </a:t>
            </a:r>
            <a:r>
              <a:rPr lang="ar-SA"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اثلين</a:t>
            </a:r>
            <a:r>
              <a:rPr lang="ar-SA"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r>
              <a:rPr lang="ar-SA"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الى</a:t>
            </a:r>
            <a:r>
              <a:rPr lang="ar-SA"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التلف نتيجة تعرضها </a:t>
            </a:r>
            <a:r>
              <a:rPr lang="ar-SA"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للاشعة</a:t>
            </a:r>
            <a:r>
              <a:rPr lang="ar-SA"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فوق البنفسجية </a:t>
            </a:r>
            <a:endParaRPr lang="ar-SA"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5" name="عنصر نائب للمحتوى 4"/>
          <p:cNvPicPr>
            <a:picLocks noGrp="1"/>
          </p:cNvPicPr>
          <p:nvPr>
            <p:ph sz="quarter" idx="1"/>
          </p:nvPr>
        </p:nvPicPr>
        <p:blipFill>
          <a:blip r:embed="rId2"/>
          <a:srcRect/>
          <a:stretch>
            <a:fillRect/>
          </a:stretch>
        </p:blipFill>
        <p:spPr bwMode="auto">
          <a:xfrm>
            <a:off x="1071538" y="1857364"/>
            <a:ext cx="6500858" cy="4429156"/>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dirty="0"/>
          </a:p>
        </p:txBody>
      </p:sp>
      <p:pic>
        <p:nvPicPr>
          <p:cNvPr id="4" name="عنصر نائب للمحتوى 3" descr="http://www.nafis.go.ke/wp-content/uploads/2012/01/green-house6.jpg"/>
          <p:cNvPicPr>
            <a:picLocks noGrp="1"/>
          </p:cNvPicPr>
          <p:nvPr>
            <p:ph sz="quarter" idx="1"/>
          </p:nvPr>
        </p:nvPicPr>
        <p:blipFill>
          <a:blip r:embed="rId2"/>
          <a:stretch>
            <a:fillRect/>
          </a:stretch>
        </p:blipFill>
        <p:spPr bwMode="auto">
          <a:xfrm>
            <a:off x="357158" y="142852"/>
            <a:ext cx="8358246" cy="6286544"/>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ar-SA"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تراكم الغبار على </a:t>
            </a:r>
            <a:r>
              <a:rPr lang="ar-SA"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الفايبركلاس</a:t>
            </a:r>
            <a:r>
              <a:rPr lang="ar-SA"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endParaRPr lang="ar-SA"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7170" name="Picture 2"/>
          <p:cNvPicPr>
            <a:picLocks noGrp="1" noChangeAspect="1" noChangeArrowheads="1"/>
          </p:cNvPicPr>
          <p:nvPr>
            <p:ph sz="quarter" idx="1"/>
          </p:nvPr>
        </p:nvPicPr>
        <p:blipFill>
          <a:blip r:embed="rId2"/>
          <a:srcRect/>
          <a:stretch>
            <a:fillRect/>
          </a:stretch>
        </p:blipFill>
        <p:spPr bwMode="auto">
          <a:xfrm>
            <a:off x="1428728" y="1643050"/>
            <a:ext cx="5929354" cy="4286280"/>
          </a:xfrm>
          <a:prstGeom prst="rect">
            <a:avLst/>
          </a:prstGeom>
          <a:noFill/>
          <a:ln w="9525">
            <a:noFill/>
            <a:miter lim="800000"/>
            <a:headEnd/>
            <a:tailEnd/>
          </a:ln>
          <a:effectLst/>
        </p:spPr>
      </p:pic>
    </p:spTree>
  </p:cSld>
  <p:clrMapOvr>
    <a:masterClrMapping/>
  </p:clrMapOvr>
  <p:transition>
    <p:cut thruBlk="1"/>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ar-SA"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ارتفاع درجة الحرارة واختلافها يؤدي </a:t>
            </a:r>
            <a:r>
              <a:rPr lang="ar-SA"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الى</a:t>
            </a:r>
            <a:r>
              <a:rPr lang="ar-SA"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التشقق</a:t>
            </a:r>
            <a:endParaRPr lang="ar-SA"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8194" name="Picture 2"/>
          <p:cNvPicPr>
            <a:picLocks noGrp="1" noChangeAspect="1" noChangeArrowheads="1"/>
          </p:cNvPicPr>
          <p:nvPr>
            <p:ph sz="quarter" idx="1"/>
          </p:nvPr>
        </p:nvPicPr>
        <p:blipFill>
          <a:blip r:embed="rId2"/>
          <a:srcRect/>
          <a:stretch>
            <a:fillRect/>
          </a:stretch>
        </p:blipFill>
        <p:spPr bwMode="auto">
          <a:xfrm>
            <a:off x="1571605" y="1643050"/>
            <a:ext cx="6000792" cy="4572032"/>
          </a:xfrm>
          <a:prstGeom prst="rect">
            <a:avLst/>
          </a:prstGeom>
          <a:noFill/>
          <a:ln w="9525">
            <a:noFill/>
            <a:miter lim="800000"/>
            <a:headEnd/>
            <a:tailEnd/>
          </a:ln>
          <a:effectLst/>
        </p:spPr>
      </p:pic>
    </p:spTree>
  </p:cSld>
  <p:clrMapOvr>
    <a:masterClrMapping/>
  </p:clrMapOvr>
  <p:transition>
    <p:wipe dir="d"/>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Double layering polyethylene</a:t>
            </a:r>
            <a:endParaRPr lang="ar-SA"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1026" name="Picture 2" descr="F:\44first_inflated_lowg.gif"/>
          <p:cNvPicPr>
            <a:picLocks noGrp="1" noChangeAspect="1" noChangeArrowheads="1"/>
          </p:cNvPicPr>
          <p:nvPr>
            <p:ph sz="quarter" idx="1"/>
          </p:nvPr>
        </p:nvPicPr>
        <p:blipFill>
          <a:blip r:embed="rId2"/>
          <a:srcRect/>
          <a:stretch>
            <a:fillRect/>
          </a:stretch>
        </p:blipFill>
        <p:spPr bwMode="auto">
          <a:xfrm>
            <a:off x="1524000" y="2179637"/>
            <a:ext cx="5334000" cy="3714750"/>
          </a:xfrm>
          <a:prstGeom prst="rect">
            <a:avLst/>
          </a:prstGeom>
          <a:noFill/>
        </p:spPr>
      </p:pic>
    </p:spTree>
  </p:cSld>
  <p:clrMapOvr>
    <a:masterClrMapping/>
  </p:clrMapOvr>
  <p:transition>
    <p:wedge/>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2051" name="Picture 3" descr="F:\Double_Layer_Inflated_Poly_Film_Greenhouse.jpg"/>
          <p:cNvPicPr>
            <a:picLocks noGrp="1" noChangeAspect="1" noChangeArrowheads="1"/>
          </p:cNvPicPr>
          <p:nvPr>
            <p:ph sz="quarter" idx="1"/>
          </p:nvPr>
        </p:nvPicPr>
        <p:blipFill>
          <a:blip r:embed="rId2"/>
          <a:srcRect/>
          <a:stretch>
            <a:fillRect/>
          </a:stretch>
        </p:blipFill>
        <p:spPr bwMode="auto">
          <a:xfrm>
            <a:off x="1809750" y="2251075"/>
            <a:ext cx="4762500" cy="3571875"/>
          </a:xfrm>
          <a:prstGeom prst="rect">
            <a:avLst/>
          </a:prstGeom>
          <a:noFill/>
        </p:spPr>
      </p:pic>
    </p:spTree>
  </p:cSld>
  <p:clrMapOvr>
    <a:masterClrMapping/>
  </p:clrMapOvr>
  <p:transition>
    <p:fade thruBlk="1"/>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3074" name="Picture 2" descr="F:\greenhouse.jpg"/>
          <p:cNvPicPr>
            <a:picLocks noGrp="1" noChangeAspect="1" noChangeArrowheads="1"/>
          </p:cNvPicPr>
          <p:nvPr>
            <p:ph sz="quarter" idx="1"/>
          </p:nvPr>
        </p:nvPicPr>
        <p:blipFill>
          <a:blip r:embed="rId2"/>
          <a:srcRect/>
          <a:stretch>
            <a:fillRect/>
          </a:stretch>
        </p:blipFill>
        <p:spPr bwMode="auto">
          <a:xfrm>
            <a:off x="642910" y="1428736"/>
            <a:ext cx="7358114" cy="4572032"/>
          </a:xfrm>
          <a:prstGeom prst="rect">
            <a:avLst/>
          </a:prstGeom>
          <a:noFill/>
        </p:spPr>
      </p:pic>
    </p:spTree>
  </p:cSld>
  <p:clrMapOvr>
    <a:masterClrMapping/>
  </p:clrMapOvr>
  <p:transition>
    <p:dissolve/>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1027" name="Picture 3" descr="F:\Double_Layer_Air_Inflated_Plastic_Greenhouse.jpg"/>
          <p:cNvPicPr>
            <a:picLocks noGrp="1" noChangeAspect="1" noChangeArrowheads="1"/>
          </p:cNvPicPr>
          <p:nvPr>
            <p:ph sz="quarter" idx="1"/>
          </p:nvPr>
        </p:nvPicPr>
        <p:blipFill>
          <a:blip r:embed="rId2"/>
          <a:srcRect/>
          <a:stretch>
            <a:fillRect/>
          </a:stretch>
        </p:blipFill>
        <p:spPr bwMode="auto">
          <a:xfrm>
            <a:off x="1071538" y="928670"/>
            <a:ext cx="7215238" cy="5286412"/>
          </a:xfrm>
          <a:prstGeom prst="rect">
            <a:avLst/>
          </a:prstGeom>
          <a:noFill/>
        </p:spPr>
      </p:pic>
    </p:spTree>
  </p:cSld>
  <p:clrMapOvr>
    <a:masterClrMapping/>
  </p:clrMapOvr>
  <p:transition>
    <p:random/>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مشربية">
  <a:themeElements>
    <a:clrScheme name="مشربية">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مشربية">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مشربية">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429</TotalTime>
  <Words>393</Words>
  <Application>Microsoft Office PowerPoint</Application>
  <PresentationFormat>عرض على الشاشة (3:4)‏</PresentationFormat>
  <Paragraphs>50</Paragraphs>
  <Slides>95</Slides>
  <Notes>0</Notes>
  <HiddenSlides>0</HiddenSlides>
  <MMClips>0</MMClips>
  <ScaleCrop>false</ScaleCrop>
  <HeadingPairs>
    <vt:vector size="4" baseType="variant">
      <vt:variant>
        <vt:lpstr>سمة</vt:lpstr>
      </vt:variant>
      <vt:variant>
        <vt:i4>1</vt:i4>
      </vt:variant>
      <vt:variant>
        <vt:lpstr>عناوين الشرائح</vt:lpstr>
      </vt:variant>
      <vt:variant>
        <vt:i4>95</vt:i4>
      </vt:variant>
    </vt:vector>
  </HeadingPairs>
  <TitlesOfParts>
    <vt:vector size="96" baseType="lpstr">
      <vt:lpstr>مشربية</vt:lpstr>
      <vt:lpstr>الشريحة 1</vt:lpstr>
      <vt:lpstr>البيوت المحمية المتصلة Connected houses </vt:lpstr>
      <vt:lpstr>الشريحة 3</vt:lpstr>
      <vt:lpstr>الشريحة 4</vt:lpstr>
      <vt:lpstr>الشريحة 5</vt:lpstr>
      <vt:lpstr>2. Ridge and furrow greenhouses </vt:lpstr>
      <vt:lpstr>الشريحة 7</vt:lpstr>
      <vt:lpstr>الشريحة 8</vt:lpstr>
      <vt:lpstr>الشريحة 9</vt:lpstr>
      <vt:lpstr>الشريحة 10</vt:lpstr>
      <vt:lpstr>الشريحة 11</vt:lpstr>
      <vt:lpstr>Quonset</vt:lpstr>
      <vt:lpstr>الشريحة 13</vt:lpstr>
      <vt:lpstr>الشريحة 14</vt:lpstr>
      <vt:lpstr>الشريحة 15</vt:lpstr>
      <vt:lpstr>الشريحة 16</vt:lpstr>
      <vt:lpstr>الشريحة 17</vt:lpstr>
      <vt:lpstr>(WALKING TUNNELS) </vt:lpstr>
      <vt:lpstr>Modified quonset </vt:lpstr>
      <vt:lpstr>الشريحة 20</vt:lpstr>
      <vt:lpstr>الشريحة 21</vt:lpstr>
      <vt:lpstr>cothic </vt:lpstr>
      <vt:lpstr>الشريحة 23</vt:lpstr>
      <vt:lpstr>الشريحة 24</vt:lpstr>
      <vt:lpstr>الشريحة 25</vt:lpstr>
      <vt:lpstr>الشريحة 26</vt:lpstr>
      <vt:lpstr>الشريحة 27</vt:lpstr>
      <vt:lpstr>Gable Greenhouse </vt:lpstr>
      <vt:lpstr>الشريحة 29</vt:lpstr>
      <vt:lpstr>الشريحة 30</vt:lpstr>
      <vt:lpstr>الشريحة 31</vt:lpstr>
      <vt:lpstr>الشريحة 32</vt:lpstr>
      <vt:lpstr>الشريحة 33</vt:lpstr>
      <vt:lpstr>UNEVEN SPAN GREEN HOUSES </vt:lpstr>
      <vt:lpstr>الشريحة 35</vt:lpstr>
      <vt:lpstr>الشريحة 36</vt:lpstr>
      <vt:lpstr>الشريحة 37</vt:lpstr>
      <vt:lpstr>Dome </vt:lpstr>
      <vt:lpstr>الشريحة 39</vt:lpstr>
      <vt:lpstr>الشريحة 40</vt:lpstr>
      <vt:lpstr>الشريحة 41</vt:lpstr>
      <vt:lpstr>الشريحة 42</vt:lpstr>
      <vt:lpstr>الشريحة 43</vt:lpstr>
      <vt:lpstr>الشريحة 44</vt:lpstr>
      <vt:lpstr>الشريحة 45</vt:lpstr>
      <vt:lpstr>الشريحة 46</vt:lpstr>
      <vt:lpstr>الشريحة 47</vt:lpstr>
      <vt:lpstr>الشريحة 48</vt:lpstr>
      <vt:lpstr>الشريحة 49</vt:lpstr>
      <vt:lpstr>Lean to greenhouses </vt:lpstr>
      <vt:lpstr>الشريحة 51</vt:lpstr>
      <vt:lpstr>الشريحة 52</vt:lpstr>
      <vt:lpstr>الشريحة 53</vt:lpstr>
      <vt:lpstr>الشريحة 54</vt:lpstr>
      <vt:lpstr>الشريحة 55</vt:lpstr>
      <vt:lpstr>الشريحة 56</vt:lpstr>
      <vt:lpstr>الشريحة 57</vt:lpstr>
      <vt:lpstr>الشريحة 58</vt:lpstr>
      <vt:lpstr>الشريحة 59</vt:lpstr>
      <vt:lpstr>الشريحة 60</vt:lpstr>
      <vt:lpstr>الشريحة 61</vt:lpstr>
      <vt:lpstr>الشريحة 62</vt:lpstr>
      <vt:lpstr>الشريحة 63</vt:lpstr>
      <vt:lpstr>الشريحة 64</vt:lpstr>
      <vt:lpstr>الشريحة 65</vt:lpstr>
      <vt:lpstr>الشريحة 66</vt:lpstr>
      <vt:lpstr>الشريحة 67</vt:lpstr>
      <vt:lpstr>الشريحة 68</vt:lpstr>
      <vt:lpstr>الشريحة 69</vt:lpstr>
      <vt:lpstr>Slant side greenhouse </vt:lpstr>
      <vt:lpstr>Tri-pent</vt:lpstr>
      <vt:lpstr>Mansard</vt:lpstr>
      <vt:lpstr>الشريحة 73</vt:lpstr>
      <vt:lpstr>الشريحة 74</vt:lpstr>
      <vt:lpstr>الشريحة 75</vt:lpstr>
      <vt:lpstr>الشريحة 76</vt:lpstr>
      <vt:lpstr>الشريحة 77</vt:lpstr>
      <vt:lpstr>الشريحة 78</vt:lpstr>
      <vt:lpstr>الشريحة 79</vt:lpstr>
      <vt:lpstr>Shade houses</vt:lpstr>
      <vt:lpstr>Lath houses</vt:lpstr>
      <vt:lpstr>Cold farms </vt:lpstr>
      <vt:lpstr>Hot beds </vt:lpstr>
      <vt:lpstr>البيت المحمي الملكيّ في : Laeken قطعة فنيّة من البيوت المحمية للقرن التاسع عشر  </vt:lpstr>
      <vt:lpstr>بيت محمي في امريكا :Saint Paul, Minnesota</vt:lpstr>
      <vt:lpstr> Nymphaea  حديقة النباتات في براونشفايغ ، ألمانيا</vt:lpstr>
      <vt:lpstr>البيت المحمي الفكتوري, Kew Gardens</vt:lpstr>
      <vt:lpstr>بيت محميّ حديث في بريطانيا RHS Wisley </vt:lpstr>
      <vt:lpstr>تتعرض مادة البولي اثلين الى التلف نتيجة تعرضها للاشعة فوق البنفسجية </vt:lpstr>
      <vt:lpstr>تراكم الغبار على الفايبركلاس </vt:lpstr>
      <vt:lpstr>ارتفاع درجة الحرارة واختلافها يؤدي الى التشقق</vt:lpstr>
      <vt:lpstr>Double layering polyethylene</vt:lpstr>
      <vt:lpstr>الشريحة 93</vt:lpstr>
      <vt:lpstr>الشريحة 94</vt:lpstr>
      <vt:lpstr>الشريحة 95</vt:lpstr>
    </vt:vector>
  </TitlesOfParts>
  <Company>USER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لبيوت المحمية المتصلة Connected houses 1. Sawtooth greenhouses </dc:title>
  <dc:creator>USER</dc:creator>
  <cp:lastModifiedBy>awatif</cp:lastModifiedBy>
  <cp:revision>77</cp:revision>
  <dcterms:created xsi:type="dcterms:W3CDTF">2009-10-20T07:34:49Z</dcterms:created>
  <dcterms:modified xsi:type="dcterms:W3CDTF">2014-03-16T19:17:59Z</dcterms:modified>
</cp:coreProperties>
</file>